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65" r:id="rId2"/>
    <p:sldId id="1694" r:id="rId3"/>
    <p:sldId id="1658" r:id="rId4"/>
    <p:sldId id="1652" r:id="rId5"/>
    <p:sldId id="1643" r:id="rId6"/>
    <p:sldId id="1675" r:id="rId7"/>
    <p:sldId id="1645" r:id="rId8"/>
    <p:sldId id="1677" r:id="rId9"/>
    <p:sldId id="1674" r:id="rId10"/>
    <p:sldId id="1656" r:id="rId11"/>
    <p:sldId id="1657" r:id="rId12"/>
    <p:sldId id="1669" r:id="rId13"/>
    <p:sldId id="1670" r:id="rId14"/>
    <p:sldId id="1672" r:id="rId15"/>
    <p:sldId id="1673" r:id="rId16"/>
    <p:sldId id="1681" r:id="rId17"/>
    <p:sldId id="1684" r:id="rId18"/>
    <p:sldId id="1682" r:id="rId19"/>
    <p:sldId id="1683" r:id="rId20"/>
    <p:sldId id="1685" r:id="rId21"/>
    <p:sldId id="1686" r:id="rId22"/>
    <p:sldId id="1687" r:id="rId23"/>
    <p:sldId id="1688" r:id="rId24"/>
    <p:sldId id="1689" r:id="rId25"/>
    <p:sldId id="1692" r:id="rId26"/>
    <p:sldId id="1691" r:id="rId27"/>
    <p:sldId id="1690" r:id="rId28"/>
    <p:sldId id="1693" r:id="rId29"/>
    <p:sldId id="1696" r:id="rId30"/>
    <p:sldId id="905" r:id="rId31"/>
    <p:sldId id="909" r:id="rId32"/>
    <p:sldId id="1430" r:id="rId33"/>
    <p:sldId id="1451" r:id="rId34"/>
    <p:sldId id="1393" r:id="rId35"/>
    <p:sldId id="1453" r:id="rId36"/>
    <p:sldId id="1446" r:id="rId37"/>
    <p:sldId id="1450" r:id="rId38"/>
    <p:sldId id="1434" r:id="rId39"/>
    <p:sldId id="904" r:id="rId40"/>
    <p:sldId id="894" r:id="rId41"/>
    <p:sldId id="1697" r:id="rId42"/>
    <p:sldId id="1433" r:id="rId43"/>
    <p:sldId id="1328" r:id="rId44"/>
    <p:sldId id="1315" r:id="rId45"/>
    <p:sldId id="1294" r:id="rId46"/>
    <p:sldId id="1296" r:id="rId47"/>
    <p:sldId id="1337" r:id="rId48"/>
    <p:sldId id="1418" r:id="rId49"/>
    <p:sldId id="1352" r:id="rId50"/>
    <p:sldId id="1381" r:id="rId51"/>
    <p:sldId id="1350" r:id="rId52"/>
    <p:sldId id="1351" r:id="rId53"/>
    <p:sldId id="1304" r:id="rId54"/>
    <p:sldId id="1384" r:id="rId55"/>
    <p:sldId id="1356" r:id="rId56"/>
    <p:sldId id="1231" r:id="rId57"/>
    <p:sldId id="1372" r:id="rId58"/>
    <p:sldId id="1415" r:id="rId59"/>
    <p:sldId id="1432" r:id="rId60"/>
    <p:sldId id="1441" r:id="rId61"/>
    <p:sldId id="1440" r:id="rId62"/>
    <p:sldId id="1438" r:id="rId63"/>
    <p:sldId id="1442" r:id="rId64"/>
    <p:sldId id="1429" r:id="rId65"/>
    <p:sldId id="1698" r:id="rId66"/>
    <p:sldId id="1454" r:id="rId67"/>
    <p:sldId id="1443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925"/>
    <p:restoredTop sz="95926"/>
  </p:normalViewPr>
  <p:slideViewPr>
    <p:cSldViewPr snapToGrid="0" snapToObjects="1">
      <p:cViewPr>
        <p:scale>
          <a:sx n="220" d="100"/>
          <a:sy n="220" d="100"/>
        </p:scale>
        <p:origin x="1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F918A-ED85-9720-B590-364272CE2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5D2A7D-9F95-D4E7-4A24-536C3DF2D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3370C-27C0-B78D-0E74-5647E8317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AA379-050A-4C66-CFAF-D006E9FB2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7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1E634-8EB9-4D7A-8B96-D9A1DD15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935D4-B413-E1E5-77D1-8D014A9DD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E3C41-28D4-2A35-0704-93C6AFA3F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0BFDE-DA7E-BEAA-E991-451274213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9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B5B16-C825-8F3D-FE75-CB9F54DD3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057C7-BD79-7CF8-3D5A-83DCA7654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7B76B-6F31-D500-F0DF-2813BB715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07F3-E73E-C6EF-F32A-D7FD5BBAA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9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4FC40-29E5-5E19-4324-9B691093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24443-C8F6-F6C7-75ED-BFD7DB0B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FD184-E748-D1D4-2B13-BCF469B70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F571-A6F3-1DBD-ECF4-7EAC0B8C8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2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EC8AE-CE55-E8E3-AF23-6A43D81AE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7E6A0-3C70-ABB7-0077-D215A1E07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2627B3-49AC-95A5-F4CD-BA64C79D2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98B82-676B-CDE8-3321-861E1D138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481D-F698-FA26-F5C3-F62023D3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983E4-F5F3-D1C2-3217-839091E66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C2464-2F67-6F75-1E12-6B47E523B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E50E3-8C82-EF0C-221C-A71C567E2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0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2509E-001E-EA4C-E5C7-F20296AA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29548-38BF-A68F-1881-961ADD6AA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81E22-6EA8-B45C-C285-6B4778A59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4051-94AD-FE4A-3CA3-6B0D1BD18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00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98FD9-F3B8-FD84-8DD1-41B331F2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07975-2459-40EC-21FC-C34C2EE4B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8F0E9-0B77-C96D-A78D-C7E33E30A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22F81-634C-4B7A-7F48-5F415C955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6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5FDD-F3FC-69EE-5DB8-EE4051E1C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15E41-0D20-E1BA-ADD9-53BDEED27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12C39-722E-544F-A5C8-A700236CF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7685-169B-4D30-AC67-5BC02149C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A1DE-BA1A-3F4C-B0AD-F60260CD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A3345-9829-D0B4-C7C6-04396753A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C959A-C49E-E3EA-5D7C-0C8AF9B82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BECDE-4EBD-3D6F-CDBB-3B4127F6D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7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CB3C7-F052-2E44-13A5-114AFFB8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2CC55-CA0F-D3AF-A723-DA74317AA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5E0E0-4696-922D-54E8-4090463FB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1CAE-A84A-BFB8-E5E9-C46512CB1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74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98DAC-3FFF-4E73-0718-4A151365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AF23E-62F5-5A46-9C43-9F8EB7C78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54DC11-4DB0-22F2-53AE-357649A92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896BB-A78C-709E-CF0D-6D6EDD083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27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8141-2D96-233B-FB4E-80413763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32EBD-F2D7-E1B1-A42A-43E6FC170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36684-CA35-CEC3-BDF7-941F58CB3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212AF-5C07-A4F8-2696-7ACBA6D5D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53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75908-B685-C10C-20EE-400AEDE9A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55067-6FF7-45D5-90FF-3B167EE8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F40AC-23A6-2BB3-3426-D2C03A61D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1A8D-B6C3-BDC5-99BD-4C419AC93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32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65D26-4DDF-F510-0666-99E2BFD2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65201-EE79-D439-4E25-CD3561283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68394-D430-CE1A-43B3-C37F98292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4CFA2-2CFF-484F-9983-F4E2F4973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36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8391D-0197-35CD-D715-33A21E2E7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95F94-745E-8782-E540-10C90ECE3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2F20FD-495A-C658-E983-9C4311059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CF69E-6760-34AA-39B2-3C517D225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67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D60F9-632D-8F72-E773-333C5FABC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787607-89BC-0737-2DC7-3D0B595B1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6A782-CCEA-5827-FEC8-D61C6F4B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E8004-6A44-7A82-4A2F-A51D676C2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69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1D6C-7E8D-916E-47A2-1C92B4562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577B8B-8DB0-8C25-7916-9BE8AAF9B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BB7FB-C884-61DD-870E-C11FDE9B6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47E2F-C855-D415-C389-8AFBF1A00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3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646FF-DB69-7C48-5739-2B399A1A4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9E974-DD9E-DF3D-5AF8-9CC03FF41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9D32F-89B9-6C82-0D95-FDB68C13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40ED-F9FB-A7CB-08C0-F28FBF478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6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E8E46-9210-EA30-20B6-B8A9C325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20FB4-CEDA-B180-F651-C0168F2F7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0856C4-9A0C-4712-0EA5-3E0C2548A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18B3-AFF1-949E-5508-590BB9968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57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C0D3-9A22-3781-A668-C48D0018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A06C15-B659-DF99-871B-569BD8B42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72AF0-9DA6-9052-F5CB-C2393A2327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30EC3-3EC7-4B8C-CFE4-6CAB0A9E8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07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2B351-17DA-CB81-57C4-B052E9CA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4F042-39AD-8027-85AD-BC4CD1555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2E53C-5A77-CD20-143E-F524C399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A3C9-6E31-9007-5360-88A320AD1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0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744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121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181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58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858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011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9557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9964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38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5169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2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E328-E057-9FF3-AE7E-45ED3204B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02923-20DE-DC6C-1827-19419C150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C91CF-1876-FAA9-2A14-EE305FFDA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56A43-2EBC-6669-EAC3-543596E3C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34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996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B9C5B-52E8-8BF8-A0DE-EF8EB7F0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E04042E8-0A51-ADF7-DB39-003FF648A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4B521C50-00C1-970E-4966-BA0A4FBD19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D5B2A64-FC5A-0E4F-E5BE-40087925BF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136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469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60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90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402128-993A-564D-948F-5DE7CBC77A9E}" type="slidenum">
              <a:rPr lang="en-US" altLang="x-none" sz="1200" b="0">
                <a:latin typeface="Times" charset="0"/>
              </a:rPr>
              <a:pPr/>
              <a:t>45</a:t>
            </a:fld>
            <a:endParaRPr lang="en-US" altLang="x-none" sz="1200" b="0">
              <a:latin typeface="Times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219596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402128-993A-564D-948F-5DE7CBC77A9E}" type="slidenum">
              <a:rPr lang="en-US" altLang="x-none" sz="1200" b="0">
                <a:latin typeface="Times" charset="0"/>
              </a:rPr>
              <a:pPr/>
              <a:t>46</a:t>
            </a:fld>
            <a:endParaRPr lang="en-US" altLang="x-none" sz="1200" b="0">
              <a:latin typeface="Times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5948663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07048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402128-993A-564D-948F-5DE7CBC77A9E}" type="slidenum">
              <a:rPr lang="en-US" altLang="x-none" sz="1200" b="0">
                <a:latin typeface="Times" charset="0"/>
              </a:rPr>
              <a:pPr/>
              <a:t>48</a:t>
            </a:fld>
            <a:endParaRPr lang="en-US" altLang="x-none" sz="1200" b="0">
              <a:latin typeface="Times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427796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49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24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861A-BCB4-A984-1532-A2E2DE51A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A3CD8-9676-05E4-F2A0-0849EBF41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913ED-D434-D05D-487D-338AA004A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7960-420C-2425-6F51-4AF41262F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7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06520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98943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60792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9650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1268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33117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29889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58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0953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59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60993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60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1197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2BD6F-6A4B-06DC-96ED-CBE64DA3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C005AC-896F-14D5-9A8E-D5EB3E089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AF9F4-01EC-78D4-B811-73A4876E8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648B8-07B1-1076-4F98-749941939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242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34670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25239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53746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83998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8067-0306-56B0-A54A-F45A8C657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69528753-5D38-97D3-FB97-E7E01DE71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F36DB7B7-B19B-DF46-7728-AA0BA4F40E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D147E8E-2B72-5F4C-9A8C-E27640CA12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4333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069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67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135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A2EB8-2BC0-DCF1-B1C2-5CB5611FE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201992-C8B4-0646-E154-19822DA40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64356-F6D0-9D1B-47BD-63702F970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317B1-62FC-6E72-EDEA-84423947A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81B2-B3D2-F168-DE23-2670479C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CCE07-1589-CE5E-1026-D16FA86CB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10019-DD7F-E252-BBE7-1702C7D3F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271EB-4217-7D9D-FFB5-04907DAC8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4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03DB-E9EC-1C1B-BDBC-D4766CED9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6223B-4A31-2987-A111-D510D1B86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BBE76-C798-C4DB-4F4A-E47BF4952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CEBFF-D546-9670-85AE-902D43488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7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25-57352-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8253-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8253-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8253-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8253-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38/nature06932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0693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8-07757-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928-021-00649-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928-021-00649-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928-021-00649-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0.jp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net.2019.03.00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arxiv.org/abs/2303.01801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178663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3389/fnins.2022.959626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10.3389/fnano.2021.675792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467-017-02337-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bj7943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https://arxiv.org/abs/2103.02522" TargetMode="External"/><Relationship Id="rId7" Type="http://schemas.openxmlformats.org/officeDocument/2006/relationships/hyperlink" Target="https://www.youtube.com/watch?v=1bWjyQ1326g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2522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www.youtube.com/watch?v=1bWjyQ1326g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i.org/10.1038/srep0028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hyperlink" Target="https://doi.org/10.1162/isal_a_00013" TargetMode="External"/><Relationship Id="rId2" Type="http://schemas.openxmlformats.org/officeDocument/2006/relationships/hyperlink" Target="https://doi.org/10.1007/978-3-319-01928-4_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Emerging devices and technologies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53" r="21468" b="3344"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777" t="5303" r="8666"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D5EE1-5328-53D2-1E5B-E753C1D7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7D17F2-4208-6F2D-DE4A-691E41850E26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Do we need brain-like HW?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FDF15-1528-A70B-C1B3-0E662D90A046}"/>
              </a:ext>
            </a:extLst>
          </p:cNvPr>
          <p:cNvSpPr txBox="1"/>
          <p:nvPr/>
        </p:nvSpPr>
        <p:spPr>
          <a:xfrm>
            <a:off x="3412701" y="4616031"/>
            <a:ext cx="2302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DOI: 10.3389/fnins.2024.1465789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B51D3-F0FD-01D8-BA44-D50B31D07207}"/>
              </a:ext>
            </a:extLst>
          </p:cNvPr>
          <p:cNvSpPr txBox="1"/>
          <p:nvPr/>
        </p:nvSpPr>
        <p:spPr>
          <a:xfrm>
            <a:off x="565002" y="1213123"/>
            <a:ext cx="41145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“Although efforts to address neuromorphic solutions through hardware based on top-down CMOS-based technologies have obtained interesting results in terms of energetic efficiency improvement, the replication of brain’s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self-assembled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redundant architectures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not considered in the roadmaps of data processing electronics.”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33F89E-3C62-43D7-4F8C-B870C7E5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10" y="960009"/>
            <a:ext cx="3724331" cy="34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655D-9C7E-F9B6-576D-361DFBA81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2F2BA-7F91-A6B2-C5B4-98AA46B31D8F}"/>
              </a:ext>
            </a:extLst>
          </p:cNvPr>
          <p:cNvSpPr txBox="1"/>
          <p:nvPr/>
        </p:nvSpPr>
        <p:spPr>
          <a:xfrm>
            <a:off x="3412700" y="4616031"/>
            <a:ext cx="27536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https://doi.org/10.1038/s41467-025-57352-1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diagram of a company's company&#10;&#10;AI-generated content may be incorrect.">
            <a:extLst>
              <a:ext uri="{FF2B5EF4-FFF2-40B4-BE49-F238E27FC236}">
                <a16:creationId xmlns:a16="http://schemas.microsoft.com/office/drawing/2014/main" id="{4FB54C95-F8D5-5D25-0B0E-A53829EF9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403" y="474784"/>
            <a:ext cx="5497194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8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DA167-5451-60AD-0289-BA0EEDAA1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2C19D6-E992-4426-6EE4-7847065CFA06}"/>
              </a:ext>
            </a:extLst>
          </p:cNvPr>
          <p:cNvSpPr txBox="1"/>
          <p:nvPr/>
        </p:nvSpPr>
        <p:spPr>
          <a:xfrm>
            <a:off x="3412700" y="4616031"/>
            <a:ext cx="27536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https://doi.org/10.1038/s41586-024-08253-8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D1D193C9-3E00-3655-C861-6B913643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8" y="945441"/>
            <a:ext cx="4553286" cy="3060243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65445CE-76A2-E332-9DF1-FCA8CB65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686" y="650630"/>
            <a:ext cx="2753637" cy="36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2197-B87D-04B0-16B4-458065AB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00B9B-5DD8-9D0D-3D4D-81779C2383E7}"/>
              </a:ext>
            </a:extLst>
          </p:cNvPr>
          <p:cNvSpPr txBox="1"/>
          <p:nvPr/>
        </p:nvSpPr>
        <p:spPr>
          <a:xfrm>
            <a:off x="3412700" y="4616031"/>
            <a:ext cx="27536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https://doi.org/10.1038/s41586-024-08253-8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361145D-EBCD-6E65-4114-DC05EE0CB3EC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Progression of neuromorphic computing systems</a:t>
            </a:r>
          </a:p>
        </p:txBody>
      </p:sp>
      <p:pic>
        <p:nvPicPr>
          <p:cNvPr id="9" name="Picture 8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13783404-303F-4B24-4549-BAFACF7FD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23" y="1059188"/>
            <a:ext cx="5478452" cy="34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5AFB0-BE26-B729-4106-220E92C40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61C1D4-19FF-5D93-033A-6C8E9678DAEC}"/>
              </a:ext>
            </a:extLst>
          </p:cNvPr>
          <p:cNvSpPr txBox="1"/>
          <p:nvPr/>
        </p:nvSpPr>
        <p:spPr>
          <a:xfrm>
            <a:off x="3412700" y="4616031"/>
            <a:ext cx="27536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https://doi.org/10.1038/s41586-024-08253-8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BBA949-2250-3011-456A-91053B37AC52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Feature maturation of neuromorphic computing</a:t>
            </a:r>
          </a:p>
        </p:txBody>
      </p:sp>
      <p:pic>
        <p:nvPicPr>
          <p:cNvPr id="3" name="Picture 2" descr="A diagram of a brain&#10;&#10;AI-generated content may be incorrect.">
            <a:extLst>
              <a:ext uri="{FF2B5EF4-FFF2-40B4-BE49-F238E27FC236}">
                <a16:creationId xmlns:a16="http://schemas.microsoft.com/office/drawing/2014/main" id="{EF313EB4-38C3-A7AA-3DED-4B984B5D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18" y="960009"/>
            <a:ext cx="7397262" cy="35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0574C-71AA-A81C-4B05-056B589C1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23E06B-58BC-4204-11B9-D2E7E977B5E7}"/>
              </a:ext>
            </a:extLst>
          </p:cNvPr>
          <p:cNvSpPr txBox="1"/>
          <p:nvPr/>
        </p:nvSpPr>
        <p:spPr>
          <a:xfrm>
            <a:off x="3412700" y="4616031"/>
            <a:ext cx="27536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https://doi.org/10.1038/s41586-024-08253-8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 descr="A diagram of a data analysis&#10;&#10;AI-generated content may be incorrect.">
            <a:extLst>
              <a:ext uri="{FF2B5EF4-FFF2-40B4-BE49-F238E27FC236}">
                <a16:creationId xmlns:a16="http://schemas.microsoft.com/office/drawing/2014/main" id="{423182A0-5863-1233-AD29-4DCCBB77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137" y="572940"/>
            <a:ext cx="5784635" cy="39976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9201FE4-04B7-5048-85CE-66427ABAA414}"/>
              </a:ext>
            </a:extLst>
          </p:cNvPr>
          <p:cNvSpPr txBox="1">
            <a:spLocks noChangeArrowheads="1"/>
          </p:cNvSpPr>
          <p:nvPr/>
        </p:nvSpPr>
        <p:spPr>
          <a:xfrm>
            <a:off x="308572" y="621323"/>
            <a:ext cx="1854336" cy="115472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Gaps in neuromorphic computing</a:t>
            </a:r>
          </a:p>
        </p:txBody>
      </p:sp>
    </p:spTree>
    <p:extLst>
      <p:ext uri="{BB962C8B-B14F-4D97-AF65-F5344CB8AC3E}">
        <p14:creationId xmlns:p14="http://schemas.microsoft.com/office/powerpoint/2010/main" val="113542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2E5A-E2AE-552A-E263-D8ACD3571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39BB8AF-519A-2D55-897F-EAE4A4FF7DB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717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Are spikes the future for LLMs?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A80CF-23C0-C8FB-C864-C78D3D8DE51B}"/>
              </a:ext>
            </a:extLst>
          </p:cNvPr>
          <p:cNvSpPr txBox="1"/>
          <p:nvPr/>
        </p:nvSpPr>
        <p:spPr>
          <a:xfrm>
            <a:off x="388829" y="1032262"/>
            <a:ext cx="4575531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SNN can’t be trained with backpropagation. STDP is used instead.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Local learning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Credit assignment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Lack of scalability and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Lack of global optimization objective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mathematical convergence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Transformers are inherently un-brain–like.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attention mechanism requires matrix-matrix multiplication. Hard to implement in neuromorphic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0E87A-B92E-38BE-A7FD-3C455787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951" b="5638"/>
          <a:stretch/>
        </p:blipFill>
        <p:spPr>
          <a:xfrm>
            <a:off x="6643866" y="1100051"/>
            <a:ext cx="2277192" cy="38896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aper with text and images&#10;&#10;AI-generated content may be incorrect.">
            <a:extLst>
              <a:ext uri="{FF2B5EF4-FFF2-40B4-BE49-F238E27FC236}">
                <a16:creationId xmlns:a16="http://schemas.microsoft.com/office/drawing/2014/main" id="{F10C3C9C-DDF1-F1B1-F1B6-4F1C10569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15251"/>
            <a:ext cx="1932756" cy="1874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104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6E394-F664-97AF-9849-C64F1D57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34381AE-1980-AC8D-DC70-6B04722A1BB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717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Recap: neuromorphic chip design choices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52ABAE-11DC-4E0B-C78B-471AA32E4585}"/>
              </a:ext>
            </a:extLst>
          </p:cNvPr>
          <p:cNvSpPr txBox="1"/>
          <p:nvPr/>
        </p:nvSpPr>
        <p:spPr>
          <a:xfrm>
            <a:off x="489568" y="1047760"/>
            <a:ext cx="80732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Spikes vs analog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Stochastic vs reduced precision vs full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In-memory vs near-memory vs von Neumann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NoC vs shared bus vs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and/or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Crossbar vs non-crossbar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Neuron circuitry vs configurable neuron vs programmable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STDP vs backprop vs other learning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Embedded vs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neurons vs complexity of neuron and/or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Amount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59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8FCA-5F64-7D7F-429D-70A2DCE81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D434D73-C860-25DE-BC38-AB4DAF115B1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791436"/>
            <a:ext cx="9144000" cy="90782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other options do we have to </a:t>
            </a:r>
          </a:p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accelerate AI/ML algorithms?</a:t>
            </a:r>
          </a:p>
        </p:txBody>
      </p:sp>
    </p:spTree>
    <p:extLst>
      <p:ext uri="{BB962C8B-B14F-4D97-AF65-F5344CB8AC3E}">
        <p14:creationId xmlns:p14="http://schemas.microsoft.com/office/powerpoint/2010/main" val="406980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9887C-551F-8865-2A19-49194959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16DA680-0683-25DE-A047-C33EA79A1E4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717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Mem-elements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E5D93-F5AB-0CFC-BFDB-9FB3532911C5}"/>
              </a:ext>
            </a:extLst>
          </p:cNvPr>
          <p:cNvSpPr txBox="1"/>
          <p:nvPr/>
        </p:nvSpPr>
        <p:spPr>
          <a:xfrm>
            <a:off x="489569" y="1126243"/>
            <a:ext cx="797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 closer to the physics.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 with the physics.</a:t>
            </a:r>
          </a:p>
        </p:txBody>
      </p:sp>
    </p:spTree>
    <p:extLst>
      <p:ext uri="{BB962C8B-B14F-4D97-AF65-F5344CB8AC3E}">
        <p14:creationId xmlns:p14="http://schemas.microsoft.com/office/powerpoint/2010/main" val="154640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47863-8A28-18D6-FD6E-329C8B0B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C5283B1-E133-FFD3-6B42-3D1A89A1166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Unconventional computing</a:t>
            </a:r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875677B-8A7C-B4E2-639D-C219FB57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2" y="1414655"/>
            <a:ext cx="6153781" cy="2024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0F4EA-F750-57E3-A470-67BCCFC342B8}"/>
              </a:ext>
            </a:extLst>
          </p:cNvPr>
          <p:cNvSpPr txBox="1"/>
          <p:nvPr/>
        </p:nvSpPr>
        <p:spPr>
          <a:xfrm>
            <a:off x="2251129" y="4536518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Technology Brief | Taking Neuromorphic Computing to the Next Level with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Loihi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8C3C2-B1B7-7BC6-C0C5-36B0EC903564}"/>
              </a:ext>
            </a:extLst>
          </p:cNvPr>
          <p:cNvSpPr/>
          <p:nvPr/>
        </p:nvSpPr>
        <p:spPr>
          <a:xfrm>
            <a:off x="6660596" y="1610315"/>
            <a:ext cx="1747594" cy="173169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DF01D-34A9-C1BE-BF4C-215026A7740E}"/>
              </a:ext>
            </a:extLst>
          </p:cNvPr>
          <p:cNvSpPr txBox="1"/>
          <p:nvPr/>
        </p:nvSpPr>
        <p:spPr>
          <a:xfrm>
            <a:off x="6692964" y="1675050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Unconventional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40E85-C1B1-5378-95FD-8F4F03F90218}"/>
              </a:ext>
            </a:extLst>
          </p:cNvPr>
          <p:cNvSpPr txBox="1"/>
          <p:nvPr/>
        </p:nvSpPr>
        <p:spPr>
          <a:xfrm>
            <a:off x="7388359" y="22914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5EADC-D520-D6C1-4C3E-C87FDDB0028E}"/>
              </a:ext>
            </a:extLst>
          </p:cNvPr>
          <p:cNvSpPr/>
          <p:nvPr/>
        </p:nvSpPr>
        <p:spPr>
          <a:xfrm>
            <a:off x="6659053" y="1488935"/>
            <a:ext cx="122072" cy="1213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FCA29-428E-7404-B83E-512B4CE56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0271078-4084-C218-8F5A-B38F12FCEA5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0717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Mem-elements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92E58-C205-1467-A92B-59F7DAF0F5B8}"/>
              </a:ext>
            </a:extLst>
          </p:cNvPr>
          <p:cNvSpPr txBox="1"/>
          <p:nvPr/>
        </p:nvSpPr>
        <p:spPr>
          <a:xfrm>
            <a:off x="489569" y="1126243"/>
            <a:ext cx="797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1971: Chua predicted missing circuit elements</a:t>
            </a:r>
          </a:p>
        </p:txBody>
      </p:sp>
      <p:pic>
        <p:nvPicPr>
          <p:cNvPr id="4" name="Picture 3" descr="A close-up of a white card&#10;&#10;AI-generated content may be incorrect.">
            <a:extLst>
              <a:ext uri="{FF2B5EF4-FFF2-40B4-BE49-F238E27FC236}">
                <a16:creationId xmlns:a16="http://schemas.microsoft.com/office/drawing/2014/main" id="{EB9D2F43-1662-189E-2205-49B8A53E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39361">
            <a:off x="6218588" y="1023033"/>
            <a:ext cx="2579836" cy="8239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yellow square with symbols and lines on it&#10;&#10;AI-generated content may be incorrect.">
            <a:extLst>
              <a:ext uri="{FF2B5EF4-FFF2-40B4-BE49-F238E27FC236}">
                <a16:creationId xmlns:a16="http://schemas.microsoft.com/office/drawing/2014/main" id="{85D2CC0B-ED00-71B6-3304-D65A68F5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9" y="1691643"/>
            <a:ext cx="2764264" cy="226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A7CD0-CF05-DDBA-1251-F2910B35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690" y="1552988"/>
            <a:ext cx="2916776" cy="2944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18DCD-F600-624F-9903-CA08757286C5}"/>
              </a:ext>
            </a:extLst>
          </p:cNvPr>
          <p:cNvSpPr txBox="1"/>
          <p:nvPr/>
        </p:nvSpPr>
        <p:spPr>
          <a:xfrm>
            <a:off x="3489511" y="458176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https://doi.org/10.1038/nature06932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ECC9D-72C5-A54E-74A0-9C68ACB1A068}"/>
              </a:ext>
            </a:extLst>
          </p:cNvPr>
          <p:cNvSpPr txBox="1"/>
          <p:nvPr/>
        </p:nvSpPr>
        <p:spPr>
          <a:xfrm>
            <a:off x="5890169" y="2115388"/>
            <a:ext cx="31790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Memristor: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Variable resistance that depends on the history of current that has flowed through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Ability to "remember" its previous resistance state even when power is turned off.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Non-volatile memory properties (retains information without power)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A4B2CD-5F94-869E-6808-D4CA0F87342F}"/>
              </a:ext>
            </a:extLst>
          </p:cNvPr>
          <p:cNvSpPr txBox="1"/>
          <p:nvPr/>
        </p:nvSpPr>
        <p:spPr>
          <a:xfrm>
            <a:off x="6903720" y="413211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HP: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TiO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₂ devices</a:t>
            </a:r>
          </a:p>
        </p:txBody>
      </p:sp>
    </p:spTree>
    <p:extLst>
      <p:ext uri="{BB962C8B-B14F-4D97-AF65-F5344CB8AC3E}">
        <p14:creationId xmlns:p14="http://schemas.microsoft.com/office/powerpoint/2010/main" val="3254347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8CD0-58EB-2A0B-D658-9E19D4DA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91DC2441-A0A5-8A94-2D22-BCED3E1C90D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5808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Memristors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6D03A-8AF7-1C4B-1052-9C2757AB0A54}"/>
              </a:ext>
            </a:extLst>
          </p:cNvPr>
          <p:cNvSpPr txBox="1"/>
          <p:nvPr/>
        </p:nvSpPr>
        <p:spPr>
          <a:xfrm>
            <a:off x="3489511" y="458176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https://doi.org/10.1038/nature06932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A screenshot of a book&#10;&#10;AI-generated content may be incorrect.">
            <a:extLst>
              <a:ext uri="{FF2B5EF4-FFF2-40B4-BE49-F238E27FC236}">
                <a16:creationId xmlns:a16="http://schemas.microsoft.com/office/drawing/2014/main" id="{73F0B749-E31C-4ADB-5D56-BDE2C4B40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50" y="863890"/>
            <a:ext cx="5231961" cy="3601270"/>
          </a:xfrm>
          <a:prstGeom prst="rect">
            <a:avLst/>
          </a:prstGeom>
        </p:spPr>
      </p:pic>
      <p:pic>
        <p:nvPicPr>
          <p:cNvPr id="11" name="Picture 10" descr="A diagram of a structure&#10;&#10;AI-generated content may be incorrect.">
            <a:extLst>
              <a:ext uri="{FF2B5EF4-FFF2-40B4-BE49-F238E27FC236}">
                <a16:creationId xmlns:a16="http://schemas.microsoft.com/office/drawing/2014/main" id="{A5A32B33-DDE1-CA62-513E-108A6416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93" y="1873149"/>
            <a:ext cx="2036272" cy="10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1652C-648C-A896-6F86-C48C7E556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1C64D810-2755-1C31-B54E-ADB3BA81275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5808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Memcapacitor and meminductor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48160-0389-AE71-DD57-EFE7AD3810C2}"/>
              </a:ext>
            </a:extLst>
          </p:cNvPr>
          <p:cNvSpPr txBox="1"/>
          <p:nvPr/>
        </p:nvSpPr>
        <p:spPr>
          <a:xfrm>
            <a:off x="3489511" y="458176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DOI: 10.1109/TCSII.2014.2387653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77A1E-1607-1B3F-1628-4E9C3CBBBB27}"/>
              </a:ext>
            </a:extLst>
          </p:cNvPr>
          <p:cNvSpPr txBox="1"/>
          <p:nvPr/>
        </p:nvSpPr>
        <p:spPr>
          <a:xfrm>
            <a:off x="4380875" y="2331955"/>
            <a:ext cx="44889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Memristor state change: apply an electric current through the device.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Memcapacitors store energy in electric fields and respond to voltage history rather than current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Meminductor state change: create magnetic flux.</a:t>
            </a:r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738A715E-5AA1-E2B5-B03D-0ED95B5E4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6794">
            <a:off x="4875408" y="1194092"/>
            <a:ext cx="3491291" cy="8870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table with text on it&#10;&#10;AI-generated content may be incorrect.">
            <a:extLst>
              <a:ext uri="{FF2B5EF4-FFF2-40B4-BE49-F238E27FC236}">
                <a16:creationId xmlns:a16="http://schemas.microsoft.com/office/drawing/2014/main" id="{40202BD2-8804-957E-3C46-072ED4D39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38" y="962851"/>
            <a:ext cx="3726800" cy="3523705"/>
          </a:xfrm>
          <a:prstGeom prst="rect">
            <a:avLst/>
          </a:prstGeom>
        </p:spPr>
      </p:pic>
      <p:pic>
        <p:nvPicPr>
          <p:cNvPr id="12" name="Picture 11" descr="A graph of a function&#10;&#10;AI-generated content may be incorrect.">
            <a:extLst>
              <a:ext uri="{FF2B5EF4-FFF2-40B4-BE49-F238E27FC236}">
                <a16:creationId xmlns:a16="http://schemas.microsoft.com/office/drawing/2014/main" id="{5209BCDF-B5B4-1BC5-6849-DB5E0CF46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264" y="3347618"/>
            <a:ext cx="1052046" cy="1052046"/>
          </a:xfrm>
          <a:prstGeom prst="rect">
            <a:avLst/>
          </a:prstGeom>
        </p:spPr>
      </p:pic>
      <p:pic>
        <p:nvPicPr>
          <p:cNvPr id="14" name="Picture 13" descr="A red line on a white square&#10;&#10;AI-generated content may be incorrect.">
            <a:extLst>
              <a:ext uri="{FF2B5EF4-FFF2-40B4-BE49-F238E27FC236}">
                <a16:creationId xmlns:a16="http://schemas.microsoft.com/office/drawing/2014/main" id="{012875A9-AB3A-7491-C0EA-A73613810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964" y="3368265"/>
            <a:ext cx="1128181" cy="1058967"/>
          </a:xfrm>
          <a:prstGeom prst="rect">
            <a:avLst/>
          </a:prstGeom>
        </p:spPr>
      </p:pic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A014CD58-2A07-B3DF-A9C3-E77E09032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411" y="3375303"/>
            <a:ext cx="1072811" cy="10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28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89439-DDB9-6865-19F8-677F60C3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C9A3ECE-908B-8C0D-FED8-7E009B03FAB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05808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Memristors for neuromorphic chips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9E256-649B-CC51-6B17-BC32DAC40280}"/>
              </a:ext>
            </a:extLst>
          </p:cNvPr>
          <p:cNvSpPr txBox="1"/>
          <p:nvPr/>
        </p:nvSpPr>
        <p:spPr>
          <a:xfrm>
            <a:off x="3489511" y="4581762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DOI: 10.1109/TNNLS.2013.2296777</a:t>
            </a:r>
          </a:p>
        </p:txBody>
      </p:sp>
      <p:pic>
        <p:nvPicPr>
          <p:cNvPr id="4" name="Picture 3" descr="A diagram of a crossbar array&#10;&#10;AI-generated content may be incorrect.">
            <a:extLst>
              <a:ext uri="{FF2B5EF4-FFF2-40B4-BE49-F238E27FC236}">
                <a16:creationId xmlns:a16="http://schemas.microsoft.com/office/drawing/2014/main" id="{7170DC84-8157-53C8-B6A9-5E4092D1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" y="1746689"/>
            <a:ext cx="2553118" cy="1911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5D17D-C36D-CCC0-F99E-B81A0EC9011B}"/>
              </a:ext>
            </a:extLst>
          </p:cNvPr>
          <p:cNvSpPr txBox="1"/>
          <p:nvPr/>
        </p:nvSpPr>
        <p:spPr>
          <a:xfrm>
            <a:off x="3315085" y="892234"/>
            <a:ext cx="2513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do with negative weights?</a:t>
            </a:r>
          </a:p>
        </p:txBody>
      </p:sp>
      <p:pic>
        <p:nvPicPr>
          <p:cNvPr id="11" name="Picture 10" descr="A diagram of a circuit diagram&#10;&#10;AI-generated content may be incorrect.">
            <a:extLst>
              <a:ext uri="{FF2B5EF4-FFF2-40B4-BE49-F238E27FC236}">
                <a16:creationId xmlns:a16="http://schemas.microsoft.com/office/drawing/2014/main" id="{EA421407-DF4D-AB47-75DC-AFF5E272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24" y="1449546"/>
            <a:ext cx="4060190" cy="24375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C2BAD6-EC61-0E87-47B3-D0A329131EE0}"/>
              </a:ext>
            </a:extLst>
          </p:cNvPr>
          <p:cNvSpPr txBox="1"/>
          <p:nvPr/>
        </p:nvSpPr>
        <p:spPr>
          <a:xfrm>
            <a:off x="6150811" y="1382874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weights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2E90C-5E1F-F924-807C-95E8B5ED10AD}"/>
              </a:ext>
            </a:extLst>
          </p:cNvPr>
          <p:cNvSpPr txBox="1"/>
          <p:nvPr/>
        </p:nvSpPr>
        <p:spPr>
          <a:xfrm>
            <a:off x="7510237" y="1382874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weights</a:t>
            </a:r>
          </a:p>
        </p:txBody>
      </p:sp>
      <p:pic>
        <p:nvPicPr>
          <p:cNvPr id="18" name="Picture 1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9371B480-FEDC-121B-F75F-4CD60A744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567" y="1382874"/>
            <a:ext cx="2258877" cy="27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60A07-982E-20A7-788C-B57D7DE9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1E0F6AC-2D6A-977B-4FD1-D7E36AA56C7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089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Memristors can implement STDP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BBA32-98CB-8B40-FAE4-F78702023C21}"/>
              </a:ext>
            </a:extLst>
          </p:cNvPr>
          <p:cNvSpPr txBox="1"/>
          <p:nvPr/>
        </p:nvSpPr>
        <p:spPr>
          <a:xfrm>
            <a:off x="2286000" y="46977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https://doi.org/10.1038/s41467-018-07757-y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6AD2-D8E9-84F7-3247-FD4C3773784A}"/>
              </a:ext>
            </a:extLst>
          </p:cNvPr>
          <p:cNvSpPr txBox="1"/>
          <p:nvPr/>
        </p:nvSpPr>
        <p:spPr>
          <a:xfrm>
            <a:off x="358372" y="849261"/>
            <a:ext cx="8427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STDP emerges naturally from device physics without complex circuits.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STDP: The time difference between spikes determines magnitude of change (closer timing = stronger effect)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STDP refines Hebbian learning by adding precise timing relationships. Unsupervised learning!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Memristors typically have threshold voltages required for changing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Only when spikes overlap sufficiently does voltage exceed the threshold.</a:t>
            </a:r>
          </a:p>
        </p:txBody>
      </p:sp>
      <p:pic>
        <p:nvPicPr>
          <p:cNvPr id="4" name="Picture 3" descr="A diagram of electrocardiograms&#10;&#10;AI-generated content may be incorrect.">
            <a:extLst>
              <a:ext uri="{FF2B5EF4-FFF2-40B4-BE49-F238E27FC236}">
                <a16:creationId xmlns:a16="http://schemas.microsoft.com/office/drawing/2014/main" id="{80F1130C-CEB3-AAC5-F42D-38E19DB85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037" y="1852904"/>
            <a:ext cx="6086777" cy="2809281"/>
          </a:xfrm>
          <a:prstGeom prst="rect">
            <a:avLst/>
          </a:prstGeom>
        </p:spPr>
      </p:pic>
      <p:pic>
        <p:nvPicPr>
          <p:cNvPr id="8" name="Picture 7" descr="A diagram of synapse and synapse&#10;&#10;AI-generated content may be incorrect.">
            <a:extLst>
              <a:ext uri="{FF2B5EF4-FFF2-40B4-BE49-F238E27FC236}">
                <a16:creationId xmlns:a16="http://schemas.microsoft.com/office/drawing/2014/main" id="{5E9DCBBD-FED7-A3C8-AF1F-BE259AAD6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53" y="2386149"/>
            <a:ext cx="2781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50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FE051-B47C-2A0B-02EC-742466E05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BC6B493-6C4E-8224-F847-B3E61AE3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189208"/>
            <a:ext cx="2925852" cy="215764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A9042BE-357B-D730-829F-21762E24856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089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VMM using </a:t>
            </a:r>
            <a:r>
              <a:rPr lang="en-US" altLang="en-US" sz="28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memristive</a:t>
            </a:r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crossbars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D0C8D-A0A1-4E5B-4B0B-ED8B8D6CA352}"/>
              </a:ext>
            </a:extLst>
          </p:cNvPr>
          <p:cNvSpPr txBox="1"/>
          <p:nvPr/>
        </p:nvSpPr>
        <p:spPr>
          <a:xfrm>
            <a:off x="2286000" y="46977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DOI: 10.1109/NANOARCH.2017.8053729</a:t>
            </a:r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5E3E4EFE-7027-AF39-DCDD-818583C70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73360">
            <a:off x="587002" y="1295865"/>
            <a:ext cx="3149150" cy="1084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C216D4EC-B5A3-0625-7A06-F1CB84D00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719" y="1538722"/>
            <a:ext cx="3017395" cy="28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C12A-8E10-D742-28B9-B3DD0519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EB1F894-6D39-1FB4-FAD2-8F07B7BA83C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114707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is one problem of memristors?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B0FFB7-01FE-27F1-0460-86B0F001B30E}"/>
              </a:ext>
            </a:extLst>
          </p:cNvPr>
          <p:cNvSpPr txBox="1"/>
          <p:nvPr/>
        </p:nvSpPr>
        <p:spPr>
          <a:xfrm>
            <a:off x="2286000" y="46977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https://www.nature.com/articles/s41928-021-00649-y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82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CD31-92CB-D78C-A0BC-226F053F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6261C5BF-4339-6763-CC2B-B4E5BC3CD40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089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Memcapacitors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6C9BB-B55A-175E-24D3-62695EA81F43}"/>
              </a:ext>
            </a:extLst>
          </p:cNvPr>
          <p:cNvSpPr txBox="1"/>
          <p:nvPr/>
        </p:nvSpPr>
        <p:spPr>
          <a:xfrm>
            <a:off x="2286000" y="46977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https://doi.org/10.1038/s41928-021-00649-y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diagram of a circuit diagram&#10;&#10;AI-generated content may be incorrect.">
            <a:extLst>
              <a:ext uri="{FF2B5EF4-FFF2-40B4-BE49-F238E27FC236}">
                <a16:creationId xmlns:a16="http://schemas.microsoft.com/office/drawing/2014/main" id="{66519C50-B48B-3BE4-9FBD-C6F444E9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79" y="1704565"/>
            <a:ext cx="4165131" cy="2354205"/>
          </a:xfrm>
          <a:prstGeom prst="rect">
            <a:avLst/>
          </a:prstGeom>
        </p:spPr>
      </p:pic>
      <p:pic>
        <p:nvPicPr>
          <p:cNvPr id="6" name="Picture 5" descr="A red line on a white square&#10;&#10;AI-generated content may be incorrect.">
            <a:extLst>
              <a:ext uri="{FF2B5EF4-FFF2-40B4-BE49-F238E27FC236}">
                <a16:creationId xmlns:a16="http://schemas.microsoft.com/office/drawing/2014/main" id="{C1EACAD7-419E-69F1-7B1D-A8449930B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036" y="2144105"/>
            <a:ext cx="1413407" cy="1326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F887FA-6664-3E14-14ED-CCDED3BBA618}"/>
              </a:ext>
            </a:extLst>
          </p:cNvPr>
          <p:cNvSpPr txBox="1"/>
          <p:nvPr/>
        </p:nvSpPr>
        <p:spPr>
          <a:xfrm>
            <a:off x="423949" y="858772"/>
            <a:ext cx="8296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Memcapacitors offer several unique benefits, but one of their most significant advantages is their exceptional energy efficiency in dynamic computing applications.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Memcapacitors can implement STDP too (through charge).</a:t>
            </a:r>
          </a:p>
        </p:txBody>
      </p:sp>
    </p:spTree>
    <p:extLst>
      <p:ext uri="{BB962C8B-B14F-4D97-AF65-F5344CB8AC3E}">
        <p14:creationId xmlns:p14="http://schemas.microsoft.com/office/powerpoint/2010/main" val="9965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3A981-DA97-3718-E2D6-5569B5B8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41877FD-DA64-2671-5523-2AA01896065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089"/>
            <a:ext cx="9144000" cy="4570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Issues with mem-devices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D1D5B-DEBC-43D5-11A0-80A8C3AD5F60}"/>
              </a:ext>
            </a:extLst>
          </p:cNvPr>
          <p:cNvSpPr txBox="1"/>
          <p:nvPr/>
        </p:nvSpPr>
        <p:spPr>
          <a:xfrm>
            <a:off x="2286000" y="469777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https://doi.org/10.1038/s41928-021-00649-y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3D114-993C-6F4F-C513-477EB79533C8}"/>
              </a:ext>
            </a:extLst>
          </p:cNvPr>
          <p:cNvSpPr txBox="1"/>
          <p:nvPr/>
        </p:nvSpPr>
        <p:spPr>
          <a:xfrm>
            <a:off x="520931" y="917132"/>
            <a:ext cx="81991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Device-to-device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Cycle-to-cycle variation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Limited write cycles (10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compared to CMOS &gt;10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Retention issues / state drift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Programming complexity (requires precise pulses)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Limited switching speeds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Lack of design tools</a:t>
            </a:r>
          </a:p>
        </p:txBody>
      </p:sp>
    </p:spTree>
    <p:extLst>
      <p:ext uri="{BB962C8B-B14F-4D97-AF65-F5344CB8AC3E}">
        <p14:creationId xmlns:p14="http://schemas.microsoft.com/office/powerpoint/2010/main" val="3458294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6F55-CD85-AB5E-888F-0180160D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261906E-BE02-6C13-9289-EFB43C8743C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Unconventional computing</a:t>
            </a:r>
          </a:p>
        </p:txBody>
      </p:sp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4FDCE74-3ECD-259C-A4AF-55D9A645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2" y="1414655"/>
            <a:ext cx="6153781" cy="2024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E2D2A-C8B4-424D-F3A6-C8DC2E3D2DAA}"/>
              </a:ext>
            </a:extLst>
          </p:cNvPr>
          <p:cNvSpPr txBox="1"/>
          <p:nvPr/>
        </p:nvSpPr>
        <p:spPr>
          <a:xfrm>
            <a:off x="2251129" y="4536518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Technology Brief | Taking Neuromorphic Computing to the Next Level with </a:t>
            </a:r>
            <a:r>
              <a:rPr lang="en-US" sz="700" dirty="0" err="1">
                <a:latin typeface="Arial" panose="020B0604020202020204" pitchFamily="34" charset="0"/>
                <a:cs typeface="Arial" panose="020B0604020202020204" pitchFamily="34" charset="0"/>
              </a:rPr>
              <a:t>Loihi</a:t>
            </a:r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3F1B4-AB75-F125-F8E4-7752AEF395D3}"/>
              </a:ext>
            </a:extLst>
          </p:cNvPr>
          <p:cNvSpPr/>
          <p:nvPr/>
        </p:nvSpPr>
        <p:spPr>
          <a:xfrm>
            <a:off x="6660596" y="1610315"/>
            <a:ext cx="1747594" cy="173169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88E73-C4B7-5E20-901E-C6DC8B35A10E}"/>
              </a:ext>
            </a:extLst>
          </p:cNvPr>
          <p:cNvSpPr txBox="1"/>
          <p:nvPr/>
        </p:nvSpPr>
        <p:spPr>
          <a:xfrm>
            <a:off x="6692964" y="1675050"/>
            <a:ext cx="1747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Unconventional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9CA48-B78C-2C0D-FEB8-4F32F1EC708E}"/>
              </a:ext>
            </a:extLst>
          </p:cNvPr>
          <p:cNvSpPr txBox="1"/>
          <p:nvPr/>
        </p:nvSpPr>
        <p:spPr>
          <a:xfrm>
            <a:off x="7388359" y="22914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B3361-4EC2-34AA-5C29-5E3673A77B92}"/>
              </a:ext>
            </a:extLst>
          </p:cNvPr>
          <p:cNvSpPr/>
          <p:nvPr/>
        </p:nvSpPr>
        <p:spPr>
          <a:xfrm>
            <a:off x="6659053" y="1488935"/>
            <a:ext cx="122072" cy="1213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3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E81F9-2E42-76DE-77F3-A1246833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A33072-F276-5FCF-5B3B-ED8DF0E7633D}"/>
              </a:ext>
            </a:extLst>
          </p:cNvPr>
          <p:cNvSpPr txBox="1"/>
          <p:nvPr/>
        </p:nvSpPr>
        <p:spPr>
          <a:xfrm>
            <a:off x="396510" y="990406"/>
            <a:ext cx="64416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Neuromorphic chips are specialized hardware designed to mimic the structure and function of the human brain.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Unlike traditional computing architectures, these chips are built to process information in ways similar to biological neural networks.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94F2284-CBE9-227E-339A-ADBD96900DD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are neuromorphic chips?</a:t>
            </a:r>
          </a:p>
        </p:txBody>
      </p:sp>
      <p:pic>
        <p:nvPicPr>
          <p:cNvPr id="5" name="Picture 4" descr="A close-up of a device&#10;&#10;AI-generated content may be incorrect.">
            <a:extLst>
              <a:ext uri="{FF2B5EF4-FFF2-40B4-BE49-F238E27FC236}">
                <a16:creationId xmlns:a16="http://schemas.microsoft.com/office/drawing/2014/main" id="{3FE6BCA1-F428-39D7-A148-181722BF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02" y="2303256"/>
            <a:ext cx="2788727" cy="2090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77561-84F3-C514-C987-2019DB94B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2" y="1031330"/>
            <a:ext cx="1909368" cy="3505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B56B5-44B2-7280-CCDA-1A9F30042380}"/>
              </a:ext>
            </a:extLst>
          </p:cNvPr>
          <p:cNvSpPr txBox="1"/>
          <p:nvPr/>
        </p:nvSpPr>
        <p:spPr>
          <a:xfrm>
            <a:off x="753264" y="2240242"/>
            <a:ext cx="19093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Cerebras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WSE-3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300-millimeter wafer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 trillion transistors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TSMC 5nm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57x larger than an NVIDIA H100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 AI workloads, particularly training and inference of large language models.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46C0-0747-8BFC-38ED-7FAA74A843D2}"/>
              </a:ext>
            </a:extLst>
          </p:cNvPr>
          <p:cNvSpPr txBox="1"/>
          <p:nvPr/>
        </p:nvSpPr>
        <p:spPr>
          <a:xfrm>
            <a:off x="5603499" y="2932739"/>
            <a:ext cx="150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considered a neuromorphic chip</a:t>
            </a:r>
          </a:p>
        </p:txBody>
      </p:sp>
    </p:spTree>
    <p:extLst>
      <p:ext uri="{BB962C8B-B14F-4D97-AF65-F5344CB8AC3E}">
        <p14:creationId xmlns:p14="http://schemas.microsoft.com/office/powerpoint/2010/main" val="3215226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4D1002-F19B-FF48-0BE7-5B6D98CCD236}"/>
              </a:ext>
            </a:extLst>
          </p:cNvPr>
          <p:cNvSpPr/>
          <p:nvPr/>
        </p:nvSpPr>
        <p:spPr bwMode="auto">
          <a:xfrm>
            <a:off x="2568113" y="1170432"/>
            <a:ext cx="3632205" cy="23329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Computation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Mapping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Transformation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Function 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t+1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=f(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</a:t>
            </a:r>
            <a:r>
              <a:rPr kumimoji="0" lang="en-US" sz="2400" b="0" i="1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computation? </a:t>
            </a:r>
          </a:p>
        </p:txBody>
      </p:sp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4A550325-BE1C-09D5-CBE2-57504E5F0735}"/>
              </a:ext>
            </a:extLst>
          </p:cNvPr>
          <p:cNvSpPr/>
          <p:nvPr/>
        </p:nvSpPr>
        <p:spPr bwMode="auto">
          <a:xfrm>
            <a:off x="1835188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0FC95A-0601-6877-7DAA-22B095058A7C}"/>
              </a:ext>
            </a:extLst>
          </p:cNvPr>
          <p:cNvSpPr txBox="1"/>
          <p:nvPr/>
        </p:nvSpPr>
        <p:spPr>
          <a:xfrm>
            <a:off x="715697" y="217913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Inputs </a:t>
            </a:r>
            <a:r>
              <a:rPr lang="en-US" sz="1800" b="0" i="1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E023D-B451-4672-4252-5B3A5AC96BF9}"/>
              </a:ext>
            </a:extLst>
          </p:cNvPr>
          <p:cNvSpPr txBox="1"/>
          <p:nvPr/>
        </p:nvSpPr>
        <p:spPr>
          <a:xfrm>
            <a:off x="7167354" y="218207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Outputs </a:t>
            </a:r>
            <a:r>
              <a:rPr lang="en-US" sz="1800" b="0" i="1" dirty="0"/>
              <a:t>O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982317D-2D28-CC3E-1895-18DC286FEFDE}"/>
              </a:ext>
            </a:extLst>
          </p:cNvPr>
          <p:cNvSpPr/>
          <p:nvPr/>
        </p:nvSpPr>
        <p:spPr bwMode="auto">
          <a:xfrm>
            <a:off x="1828562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5B7CEDE-E5F9-C0AA-E359-7701A23D6496}"/>
              </a:ext>
            </a:extLst>
          </p:cNvPr>
          <p:cNvSpPr/>
          <p:nvPr/>
        </p:nvSpPr>
        <p:spPr bwMode="auto">
          <a:xfrm>
            <a:off x="1828561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06E5461-D14B-2993-F869-11310E011AF6}"/>
              </a:ext>
            </a:extLst>
          </p:cNvPr>
          <p:cNvSpPr/>
          <p:nvPr/>
        </p:nvSpPr>
        <p:spPr bwMode="auto">
          <a:xfrm>
            <a:off x="6205353" y="1798163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F7B424B-A22D-EE56-3955-4689E1C7D4AE}"/>
              </a:ext>
            </a:extLst>
          </p:cNvPr>
          <p:cNvSpPr/>
          <p:nvPr/>
        </p:nvSpPr>
        <p:spPr bwMode="auto">
          <a:xfrm>
            <a:off x="6207871" y="2128356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E424C48E-9B74-BFAD-B351-FEB80376F7B2}"/>
              </a:ext>
            </a:extLst>
          </p:cNvPr>
          <p:cNvSpPr/>
          <p:nvPr/>
        </p:nvSpPr>
        <p:spPr bwMode="auto">
          <a:xfrm>
            <a:off x="6207870" y="2708640"/>
            <a:ext cx="723781" cy="242225"/>
          </a:xfrm>
          <a:prstGeom prst="stripedRightArrow">
            <a:avLst>
              <a:gd name="adj1" fmla="val 45000"/>
              <a:gd name="adj2" fmla="val 5000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7D67F-ADD6-1970-3D8B-BD58A22C6203}"/>
              </a:ext>
            </a:extLst>
          </p:cNvPr>
          <p:cNvSpPr txBox="1"/>
          <p:nvPr/>
        </p:nvSpPr>
        <p:spPr>
          <a:xfrm>
            <a:off x="1921782" y="23393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45218-46CA-7CF6-4932-4EFBDE25B2E0}"/>
              </a:ext>
            </a:extLst>
          </p:cNvPr>
          <p:cNvSpPr txBox="1"/>
          <p:nvPr/>
        </p:nvSpPr>
        <p:spPr>
          <a:xfrm>
            <a:off x="6304524" y="23446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4F04A-24C3-D143-F3ED-001B7790CD69}"/>
              </a:ext>
            </a:extLst>
          </p:cNvPr>
          <p:cNvSpPr txBox="1"/>
          <p:nvPr/>
        </p:nvSpPr>
        <p:spPr>
          <a:xfrm>
            <a:off x="2251741" y="3570942"/>
            <a:ext cx="4246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/>
              <a:t>How can we “realize” this mapping?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5655B8-4B96-D414-C06A-6ADA0EFA9F71}"/>
              </a:ext>
            </a:extLst>
          </p:cNvPr>
          <p:cNvGrpSpPr/>
          <p:nvPr/>
        </p:nvGrpSpPr>
        <p:grpSpPr>
          <a:xfrm>
            <a:off x="783336" y="2898178"/>
            <a:ext cx="937764" cy="631355"/>
            <a:chOff x="890797" y="3134227"/>
            <a:chExt cx="937764" cy="63135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1747FF-AF84-06E6-7558-E52BA84BE8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797" y="3134227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4AA6BC-93BA-1D17-0D7F-2BBCEF8629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0797" y="3765582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580E967-D3F2-1E95-389A-1AC85B43CDDE}"/>
                </a:ext>
              </a:extLst>
            </p:cNvPr>
            <p:cNvSpPr/>
            <p:nvPr/>
          </p:nvSpPr>
          <p:spPr bwMode="auto">
            <a:xfrm>
              <a:off x="890797" y="3271806"/>
              <a:ext cx="777240" cy="393192"/>
            </a:xfrm>
            <a:custGeom>
              <a:avLst/>
              <a:gdLst>
                <a:gd name="connsiteX0" fmla="*/ 0 w 777240"/>
                <a:gd name="connsiteY0" fmla="*/ 310896 h 393192"/>
                <a:gd name="connsiteX1" fmla="*/ 36576 w 777240"/>
                <a:gd name="connsiteY1" fmla="*/ 237744 h 393192"/>
                <a:gd name="connsiteX2" fmla="*/ 54864 w 777240"/>
                <a:gd name="connsiteY2" fmla="*/ 210312 h 393192"/>
                <a:gd name="connsiteX3" fmla="*/ 82296 w 777240"/>
                <a:gd name="connsiteY3" fmla="*/ 155448 h 393192"/>
                <a:gd name="connsiteX4" fmla="*/ 109728 w 777240"/>
                <a:gd name="connsiteY4" fmla="*/ 173736 h 393192"/>
                <a:gd name="connsiteX5" fmla="*/ 128016 w 777240"/>
                <a:gd name="connsiteY5" fmla="*/ 246888 h 393192"/>
                <a:gd name="connsiteX6" fmla="*/ 164592 w 777240"/>
                <a:gd name="connsiteY6" fmla="*/ 365760 h 393192"/>
                <a:gd name="connsiteX7" fmla="*/ 192024 w 777240"/>
                <a:gd name="connsiteY7" fmla="*/ 347472 h 393192"/>
                <a:gd name="connsiteX8" fmla="*/ 210312 w 777240"/>
                <a:gd name="connsiteY8" fmla="*/ 320040 h 393192"/>
                <a:gd name="connsiteX9" fmla="*/ 228600 w 777240"/>
                <a:gd name="connsiteY9" fmla="*/ 219456 h 393192"/>
                <a:gd name="connsiteX10" fmla="*/ 246888 w 777240"/>
                <a:gd name="connsiteY10" fmla="*/ 301752 h 393192"/>
                <a:gd name="connsiteX11" fmla="*/ 274320 w 777240"/>
                <a:gd name="connsiteY11" fmla="*/ 365760 h 393192"/>
                <a:gd name="connsiteX12" fmla="*/ 301752 w 777240"/>
                <a:gd name="connsiteY12" fmla="*/ 374904 h 393192"/>
                <a:gd name="connsiteX13" fmla="*/ 365760 w 777240"/>
                <a:gd name="connsiteY13" fmla="*/ 365760 h 393192"/>
                <a:gd name="connsiteX14" fmla="*/ 393192 w 777240"/>
                <a:gd name="connsiteY14" fmla="*/ 310896 h 393192"/>
                <a:gd name="connsiteX15" fmla="*/ 411480 w 777240"/>
                <a:gd name="connsiteY15" fmla="*/ 283464 h 393192"/>
                <a:gd name="connsiteX16" fmla="*/ 438912 w 777240"/>
                <a:gd name="connsiteY16" fmla="*/ 192024 h 393192"/>
                <a:gd name="connsiteX17" fmla="*/ 448056 w 777240"/>
                <a:gd name="connsiteY17" fmla="*/ 164592 h 393192"/>
                <a:gd name="connsiteX18" fmla="*/ 466344 w 777240"/>
                <a:gd name="connsiteY18" fmla="*/ 64008 h 393192"/>
                <a:gd name="connsiteX19" fmla="*/ 475488 w 777240"/>
                <a:gd name="connsiteY19" fmla="*/ 18288 h 393192"/>
                <a:gd name="connsiteX20" fmla="*/ 502920 w 777240"/>
                <a:gd name="connsiteY20" fmla="*/ 0 h 393192"/>
                <a:gd name="connsiteX21" fmla="*/ 530352 w 777240"/>
                <a:gd name="connsiteY21" fmla="*/ 36576 h 393192"/>
                <a:gd name="connsiteX22" fmla="*/ 548640 w 777240"/>
                <a:gd name="connsiteY22" fmla="*/ 228600 h 393192"/>
                <a:gd name="connsiteX23" fmla="*/ 566928 w 777240"/>
                <a:gd name="connsiteY23" fmla="*/ 256032 h 393192"/>
                <a:gd name="connsiteX24" fmla="*/ 630936 w 777240"/>
                <a:gd name="connsiteY24" fmla="*/ 246888 h 393192"/>
                <a:gd name="connsiteX25" fmla="*/ 658368 w 777240"/>
                <a:gd name="connsiteY25" fmla="*/ 256032 h 393192"/>
                <a:gd name="connsiteX26" fmla="*/ 685800 w 777240"/>
                <a:gd name="connsiteY26" fmla="*/ 347472 h 393192"/>
                <a:gd name="connsiteX27" fmla="*/ 713232 w 777240"/>
                <a:gd name="connsiteY27" fmla="*/ 365760 h 393192"/>
                <a:gd name="connsiteX28" fmla="*/ 777240 w 777240"/>
                <a:gd name="connsiteY28" fmla="*/ 393192 h 39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7240" h="393192">
                  <a:moveTo>
                    <a:pt x="0" y="310896"/>
                  </a:moveTo>
                  <a:cubicBezTo>
                    <a:pt x="12192" y="286512"/>
                    <a:pt x="23521" y="261677"/>
                    <a:pt x="36576" y="237744"/>
                  </a:cubicBezTo>
                  <a:cubicBezTo>
                    <a:pt x="41838" y="228096"/>
                    <a:pt x="49949" y="220142"/>
                    <a:pt x="54864" y="210312"/>
                  </a:cubicBezTo>
                  <a:cubicBezTo>
                    <a:pt x="92722" y="134596"/>
                    <a:pt x="29885" y="234064"/>
                    <a:pt x="82296" y="155448"/>
                  </a:cubicBezTo>
                  <a:cubicBezTo>
                    <a:pt x="91440" y="161544"/>
                    <a:pt x="104813" y="163906"/>
                    <a:pt x="109728" y="173736"/>
                  </a:cubicBezTo>
                  <a:cubicBezTo>
                    <a:pt x="120968" y="196217"/>
                    <a:pt x="128016" y="246888"/>
                    <a:pt x="128016" y="246888"/>
                  </a:cubicBezTo>
                  <a:cubicBezTo>
                    <a:pt x="128219" y="249322"/>
                    <a:pt x="104899" y="375709"/>
                    <a:pt x="164592" y="365760"/>
                  </a:cubicBezTo>
                  <a:cubicBezTo>
                    <a:pt x="175432" y="363953"/>
                    <a:pt x="182880" y="353568"/>
                    <a:pt x="192024" y="347472"/>
                  </a:cubicBezTo>
                  <a:cubicBezTo>
                    <a:pt x="198120" y="338328"/>
                    <a:pt x="205397" y="329870"/>
                    <a:pt x="210312" y="320040"/>
                  </a:cubicBezTo>
                  <a:cubicBezTo>
                    <a:pt x="224408" y="291848"/>
                    <a:pt x="225448" y="244673"/>
                    <a:pt x="228600" y="219456"/>
                  </a:cubicBezTo>
                  <a:cubicBezTo>
                    <a:pt x="246396" y="272843"/>
                    <a:pt x="230795" y="221288"/>
                    <a:pt x="246888" y="301752"/>
                  </a:cubicBezTo>
                  <a:cubicBezTo>
                    <a:pt x="251072" y="322670"/>
                    <a:pt x="255730" y="350888"/>
                    <a:pt x="274320" y="365760"/>
                  </a:cubicBezTo>
                  <a:cubicBezTo>
                    <a:pt x="281846" y="371781"/>
                    <a:pt x="292608" y="371856"/>
                    <a:pt x="301752" y="374904"/>
                  </a:cubicBezTo>
                  <a:cubicBezTo>
                    <a:pt x="323088" y="371856"/>
                    <a:pt x="346065" y="374513"/>
                    <a:pt x="365760" y="365760"/>
                  </a:cubicBezTo>
                  <a:cubicBezTo>
                    <a:pt x="382606" y="358273"/>
                    <a:pt x="386526" y="324227"/>
                    <a:pt x="393192" y="310896"/>
                  </a:cubicBezTo>
                  <a:cubicBezTo>
                    <a:pt x="398107" y="301066"/>
                    <a:pt x="407017" y="293507"/>
                    <a:pt x="411480" y="283464"/>
                  </a:cubicBezTo>
                  <a:cubicBezTo>
                    <a:pt x="428864" y="244350"/>
                    <a:pt x="428273" y="229262"/>
                    <a:pt x="438912" y="192024"/>
                  </a:cubicBezTo>
                  <a:cubicBezTo>
                    <a:pt x="441560" y="182756"/>
                    <a:pt x="445008" y="173736"/>
                    <a:pt x="448056" y="164592"/>
                  </a:cubicBezTo>
                  <a:cubicBezTo>
                    <a:pt x="469177" y="-4374"/>
                    <a:pt x="445200" y="148583"/>
                    <a:pt x="466344" y="64008"/>
                  </a:cubicBezTo>
                  <a:cubicBezTo>
                    <a:pt x="470113" y="48930"/>
                    <a:pt x="467777" y="31782"/>
                    <a:pt x="475488" y="18288"/>
                  </a:cubicBezTo>
                  <a:cubicBezTo>
                    <a:pt x="480940" y="8746"/>
                    <a:pt x="493776" y="6096"/>
                    <a:pt x="502920" y="0"/>
                  </a:cubicBezTo>
                  <a:cubicBezTo>
                    <a:pt x="512064" y="12192"/>
                    <a:pt x="527626" y="21582"/>
                    <a:pt x="530352" y="36576"/>
                  </a:cubicBezTo>
                  <a:cubicBezTo>
                    <a:pt x="531400" y="42343"/>
                    <a:pt x="523634" y="178587"/>
                    <a:pt x="548640" y="228600"/>
                  </a:cubicBezTo>
                  <a:cubicBezTo>
                    <a:pt x="553555" y="238430"/>
                    <a:pt x="560832" y="246888"/>
                    <a:pt x="566928" y="256032"/>
                  </a:cubicBezTo>
                  <a:cubicBezTo>
                    <a:pt x="588264" y="252984"/>
                    <a:pt x="609383" y="246888"/>
                    <a:pt x="630936" y="246888"/>
                  </a:cubicBezTo>
                  <a:cubicBezTo>
                    <a:pt x="640575" y="246888"/>
                    <a:pt x="652347" y="248506"/>
                    <a:pt x="658368" y="256032"/>
                  </a:cubicBezTo>
                  <a:cubicBezTo>
                    <a:pt x="679284" y="282177"/>
                    <a:pt x="652653" y="325374"/>
                    <a:pt x="685800" y="347472"/>
                  </a:cubicBezTo>
                  <a:cubicBezTo>
                    <a:pt x="694944" y="353568"/>
                    <a:pt x="703189" y="361297"/>
                    <a:pt x="713232" y="365760"/>
                  </a:cubicBezTo>
                  <a:cubicBezTo>
                    <a:pt x="783976" y="397202"/>
                    <a:pt x="751828" y="367780"/>
                    <a:pt x="777240" y="393192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C4840C-D4AE-DB58-6225-B1EAD36DC02C}"/>
              </a:ext>
            </a:extLst>
          </p:cNvPr>
          <p:cNvGrpSpPr/>
          <p:nvPr/>
        </p:nvGrpSpPr>
        <p:grpSpPr>
          <a:xfrm>
            <a:off x="7315200" y="2898178"/>
            <a:ext cx="938003" cy="729713"/>
            <a:chOff x="7315200" y="3092479"/>
            <a:chExt cx="938003" cy="729713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8689A2-4E0D-41DB-76B3-82DAC8B0A2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315439" y="3092479"/>
              <a:ext cx="0" cy="6313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D76D6A7-8D55-1278-AC2F-4A23703866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439" y="3723834"/>
              <a:ext cx="93776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809D249-78C5-7E45-E306-78586E1D6079}"/>
                </a:ext>
              </a:extLst>
            </p:cNvPr>
            <p:cNvSpPr/>
            <p:nvPr/>
          </p:nvSpPr>
          <p:spPr bwMode="auto">
            <a:xfrm>
              <a:off x="7315200" y="3337560"/>
              <a:ext cx="704088" cy="484632"/>
            </a:xfrm>
            <a:custGeom>
              <a:avLst/>
              <a:gdLst>
                <a:gd name="connsiteX0" fmla="*/ 0 w 704088"/>
                <a:gd name="connsiteY0" fmla="*/ 109728 h 484632"/>
                <a:gd name="connsiteX1" fmla="*/ 9144 w 704088"/>
                <a:gd name="connsiteY1" fmla="*/ 192024 h 484632"/>
                <a:gd name="connsiteX2" fmla="*/ 27432 w 704088"/>
                <a:gd name="connsiteY2" fmla="*/ 246888 h 484632"/>
                <a:gd name="connsiteX3" fmla="*/ 45720 w 704088"/>
                <a:gd name="connsiteY3" fmla="*/ 365760 h 484632"/>
                <a:gd name="connsiteX4" fmla="*/ 64008 w 704088"/>
                <a:gd name="connsiteY4" fmla="*/ 420624 h 484632"/>
                <a:gd name="connsiteX5" fmla="*/ 91440 w 704088"/>
                <a:gd name="connsiteY5" fmla="*/ 475488 h 484632"/>
                <a:gd name="connsiteX6" fmla="*/ 118872 w 704088"/>
                <a:gd name="connsiteY6" fmla="*/ 484632 h 484632"/>
                <a:gd name="connsiteX7" fmla="*/ 146304 w 704088"/>
                <a:gd name="connsiteY7" fmla="*/ 475488 h 484632"/>
                <a:gd name="connsiteX8" fmla="*/ 201168 w 704088"/>
                <a:gd name="connsiteY8" fmla="*/ 365760 h 484632"/>
                <a:gd name="connsiteX9" fmla="*/ 228600 w 704088"/>
                <a:gd name="connsiteY9" fmla="*/ 283464 h 484632"/>
                <a:gd name="connsiteX10" fmla="*/ 237744 w 704088"/>
                <a:gd name="connsiteY10" fmla="*/ 256032 h 484632"/>
                <a:gd name="connsiteX11" fmla="*/ 256032 w 704088"/>
                <a:gd name="connsiteY11" fmla="*/ 182880 h 484632"/>
                <a:gd name="connsiteX12" fmla="*/ 274320 w 704088"/>
                <a:gd name="connsiteY12" fmla="*/ 128016 h 484632"/>
                <a:gd name="connsiteX13" fmla="*/ 301752 w 704088"/>
                <a:gd name="connsiteY13" fmla="*/ 109728 h 484632"/>
                <a:gd name="connsiteX14" fmla="*/ 338328 w 704088"/>
                <a:gd name="connsiteY14" fmla="*/ 146304 h 484632"/>
                <a:gd name="connsiteX15" fmla="*/ 365760 w 704088"/>
                <a:gd name="connsiteY15" fmla="*/ 164592 h 484632"/>
                <a:gd name="connsiteX16" fmla="*/ 402336 w 704088"/>
                <a:gd name="connsiteY16" fmla="*/ 155448 h 484632"/>
                <a:gd name="connsiteX17" fmla="*/ 448056 w 704088"/>
                <a:gd name="connsiteY17" fmla="*/ 73152 h 484632"/>
                <a:gd name="connsiteX18" fmla="*/ 512064 w 704088"/>
                <a:gd name="connsiteY18" fmla="*/ 0 h 484632"/>
                <a:gd name="connsiteX19" fmla="*/ 539496 w 704088"/>
                <a:gd name="connsiteY19" fmla="*/ 54864 h 484632"/>
                <a:gd name="connsiteX20" fmla="*/ 548640 w 704088"/>
                <a:gd name="connsiteY20" fmla="*/ 82296 h 484632"/>
                <a:gd name="connsiteX21" fmla="*/ 576072 w 704088"/>
                <a:gd name="connsiteY21" fmla="*/ 91440 h 484632"/>
                <a:gd name="connsiteX22" fmla="*/ 612648 w 704088"/>
                <a:gd name="connsiteY22" fmla="*/ 201168 h 484632"/>
                <a:gd name="connsiteX23" fmla="*/ 640080 w 704088"/>
                <a:gd name="connsiteY23" fmla="*/ 256032 h 484632"/>
                <a:gd name="connsiteX24" fmla="*/ 667512 w 704088"/>
                <a:gd name="connsiteY24" fmla="*/ 274320 h 484632"/>
                <a:gd name="connsiteX25" fmla="*/ 704088 w 704088"/>
                <a:gd name="connsiteY25" fmla="*/ 310896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4088" h="484632">
                  <a:moveTo>
                    <a:pt x="0" y="109728"/>
                  </a:moveTo>
                  <a:cubicBezTo>
                    <a:pt x="3048" y="137160"/>
                    <a:pt x="3731" y="164959"/>
                    <a:pt x="9144" y="192024"/>
                  </a:cubicBezTo>
                  <a:cubicBezTo>
                    <a:pt x="12925" y="210927"/>
                    <a:pt x="27432" y="246888"/>
                    <a:pt x="27432" y="246888"/>
                  </a:cubicBezTo>
                  <a:cubicBezTo>
                    <a:pt x="31711" y="281116"/>
                    <a:pt x="36053" y="330315"/>
                    <a:pt x="45720" y="365760"/>
                  </a:cubicBezTo>
                  <a:cubicBezTo>
                    <a:pt x="50792" y="384358"/>
                    <a:pt x="57912" y="402336"/>
                    <a:pt x="64008" y="420624"/>
                  </a:cubicBezTo>
                  <a:cubicBezTo>
                    <a:pt x="70032" y="438695"/>
                    <a:pt x="75326" y="462596"/>
                    <a:pt x="91440" y="475488"/>
                  </a:cubicBezTo>
                  <a:cubicBezTo>
                    <a:pt x="98966" y="481509"/>
                    <a:pt x="109728" y="481584"/>
                    <a:pt x="118872" y="484632"/>
                  </a:cubicBezTo>
                  <a:cubicBezTo>
                    <a:pt x="128016" y="481584"/>
                    <a:pt x="139488" y="482304"/>
                    <a:pt x="146304" y="475488"/>
                  </a:cubicBezTo>
                  <a:cubicBezTo>
                    <a:pt x="181756" y="440036"/>
                    <a:pt x="186294" y="410382"/>
                    <a:pt x="201168" y="365760"/>
                  </a:cubicBezTo>
                  <a:lnTo>
                    <a:pt x="228600" y="283464"/>
                  </a:lnTo>
                  <a:cubicBezTo>
                    <a:pt x="231648" y="274320"/>
                    <a:pt x="235406" y="265383"/>
                    <a:pt x="237744" y="256032"/>
                  </a:cubicBezTo>
                  <a:cubicBezTo>
                    <a:pt x="243840" y="231648"/>
                    <a:pt x="248084" y="206725"/>
                    <a:pt x="256032" y="182880"/>
                  </a:cubicBezTo>
                  <a:cubicBezTo>
                    <a:pt x="262128" y="164592"/>
                    <a:pt x="258280" y="138709"/>
                    <a:pt x="274320" y="128016"/>
                  </a:cubicBezTo>
                  <a:lnTo>
                    <a:pt x="301752" y="109728"/>
                  </a:lnTo>
                  <a:cubicBezTo>
                    <a:pt x="361604" y="129679"/>
                    <a:pt x="302860" y="101969"/>
                    <a:pt x="338328" y="146304"/>
                  </a:cubicBezTo>
                  <a:cubicBezTo>
                    <a:pt x="345193" y="154886"/>
                    <a:pt x="356616" y="158496"/>
                    <a:pt x="365760" y="164592"/>
                  </a:cubicBezTo>
                  <a:cubicBezTo>
                    <a:pt x="377952" y="161544"/>
                    <a:pt x="392878" y="163724"/>
                    <a:pt x="402336" y="155448"/>
                  </a:cubicBezTo>
                  <a:cubicBezTo>
                    <a:pt x="463545" y="101890"/>
                    <a:pt x="423504" y="117346"/>
                    <a:pt x="448056" y="73152"/>
                  </a:cubicBezTo>
                  <a:cubicBezTo>
                    <a:pt x="479432" y="16674"/>
                    <a:pt x="471992" y="26715"/>
                    <a:pt x="512064" y="0"/>
                  </a:cubicBezTo>
                  <a:cubicBezTo>
                    <a:pt x="535048" y="68951"/>
                    <a:pt x="504044" y="-16040"/>
                    <a:pt x="539496" y="54864"/>
                  </a:cubicBezTo>
                  <a:cubicBezTo>
                    <a:pt x="543807" y="63485"/>
                    <a:pt x="541824" y="75480"/>
                    <a:pt x="548640" y="82296"/>
                  </a:cubicBezTo>
                  <a:cubicBezTo>
                    <a:pt x="555456" y="89112"/>
                    <a:pt x="566928" y="88392"/>
                    <a:pt x="576072" y="91440"/>
                  </a:cubicBezTo>
                  <a:lnTo>
                    <a:pt x="612648" y="201168"/>
                  </a:lnTo>
                  <a:cubicBezTo>
                    <a:pt x="620085" y="223479"/>
                    <a:pt x="622354" y="238306"/>
                    <a:pt x="640080" y="256032"/>
                  </a:cubicBezTo>
                  <a:cubicBezTo>
                    <a:pt x="647851" y="263803"/>
                    <a:pt x="658368" y="268224"/>
                    <a:pt x="667512" y="274320"/>
                  </a:cubicBezTo>
                  <a:cubicBezTo>
                    <a:pt x="689581" y="307423"/>
                    <a:pt x="675970" y="296837"/>
                    <a:pt x="704088" y="310896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227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Intrinsic vs designed computation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BFF559-F19C-FAF3-D2E9-FAF78D1B363E}"/>
              </a:ext>
            </a:extLst>
          </p:cNvPr>
          <p:cNvSpPr/>
          <p:nvPr/>
        </p:nvSpPr>
        <p:spPr>
          <a:xfrm>
            <a:off x="3353594" y="2829242"/>
            <a:ext cx="2487613" cy="492125"/>
          </a:xfrm>
          <a:prstGeom prst="rect">
            <a:avLst/>
          </a:prstGeom>
          <a:solidFill>
            <a:srgbClr val="FF7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Device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4181F4-D924-44B4-3D02-6546C71433B9}"/>
              </a:ext>
            </a:extLst>
          </p:cNvPr>
          <p:cNvSpPr/>
          <p:nvPr/>
        </p:nvSpPr>
        <p:spPr>
          <a:xfrm>
            <a:off x="3330575" y="1903730"/>
            <a:ext cx="2487613" cy="492125"/>
          </a:xfrm>
          <a:prstGeom prst="rect">
            <a:avLst/>
          </a:prstGeom>
          <a:solidFill>
            <a:srgbClr val="FFC74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Computing architecture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6D71C7A-6B56-078A-D434-101629B3874A}"/>
              </a:ext>
            </a:extLst>
          </p:cNvPr>
          <p:cNvCxnSpPr>
            <a:stCxn id="2" idx="1"/>
            <a:endCxn id="3" idx="1"/>
          </p:cNvCxnSpPr>
          <p:nvPr/>
        </p:nvCxnSpPr>
        <p:spPr bwMode="auto">
          <a:xfrm rot="10800000">
            <a:off x="3330576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none"/>
            <a:tailEnd type="triangle" w="lg" len="lg"/>
          </a:ln>
        </p:spPr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108E755-00A3-D1CD-905A-EBE6C3882F86}"/>
              </a:ext>
            </a:extLst>
          </p:cNvPr>
          <p:cNvCxnSpPr>
            <a:stCxn id="3" idx="3"/>
            <a:endCxn id="2" idx="3"/>
          </p:cNvCxnSpPr>
          <p:nvPr/>
        </p:nvCxnSpPr>
        <p:spPr bwMode="auto">
          <a:xfrm>
            <a:off x="5818188" y="2149793"/>
            <a:ext cx="23019" cy="925512"/>
          </a:xfrm>
          <a:prstGeom prst="curvedConnector3">
            <a:avLst>
              <a:gd name="adj1" fmla="val 1093093"/>
            </a:avLst>
          </a:prstGeom>
          <a:noFill/>
          <a:ln w="22225">
            <a:solidFill>
              <a:schemeClr val="accent6"/>
            </a:solidFill>
            <a:round/>
            <a:headEnd type="triangle" w="lg" len="lg"/>
            <a:tailEnd type="none" w="med" len="med"/>
          </a:ln>
        </p:spPr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591C237C-88BE-BE38-24D8-14352DA66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5" y="2886562"/>
            <a:ext cx="24645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/>
              <a:t>Intrinsic dynamics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6C9039A-620A-BF58-DC67-C4D52EE5D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948342"/>
            <a:ext cx="22748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r>
              <a:rPr lang="en-US" altLang="en-US" sz="1600" dirty="0"/>
              <a:t>Desired computation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42F8E8-87AF-7099-12FB-496FD97A6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320161"/>
            <a:ext cx="24876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/>
              <a:t>How to obtain a desired computation?</a:t>
            </a:r>
          </a:p>
        </p:txBody>
      </p:sp>
      <p:pic>
        <p:nvPicPr>
          <p:cNvPr id="10" name="Picture 12" descr="reservoir.eps">
            <a:extLst>
              <a:ext uri="{FF2B5EF4-FFF2-40B4-BE49-F238E27FC236}">
                <a16:creationId xmlns:a16="http://schemas.microsoft.com/office/drawing/2014/main" id="{6B26B7C7-1B21-A473-E955-D895227FE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" t="8356" r="68684" b="14885"/>
          <a:stretch>
            <a:fillRect/>
          </a:stretch>
        </p:blipFill>
        <p:spPr bwMode="auto">
          <a:xfrm>
            <a:off x="3041234" y="3427892"/>
            <a:ext cx="873356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7B31DE53-1E52-DA90-A926-534212F72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76" y="1141982"/>
            <a:ext cx="1013524" cy="608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loop.jpg">
            <a:extLst>
              <a:ext uri="{FF2B5EF4-FFF2-40B4-BE49-F238E27FC236}">
                <a16:creationId xmlns:a16="http://schemas.microsoft.com/office/drawing/2014/main" id="{11CA87E5-38C0-3EB6-39DF-09D48A450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b="8794"/>
          <a:stretch>
            <a:fillRect/>
          </a:stretch>
        </p:blipFill>
        <p:spPr bwMode="auto">
          <a:xfrm>
            <a:off x="4102702" y="3475001"/>
            <a:ext cx="986315" cy="78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510B521E-883D-D1EA-3691-8D02565F2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13883" y="3712534"/>
            <a:ext cx="626806" cy="31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0118933A-5484-32B8-2500-6C53714FB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41" y="3555685"/>
            <a:ext cx="541597" cy="65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1ECD2AAD-01A2-C62C-8935-55C1D9FFD2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86" y="1020329"/>
            <a:ext cx="900752" cy="77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33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</a:t>
            </a:r>
            <a:r>
              <a:rPr lang="en-US" altLang="en-US" sz="24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Unconventional Computing 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(UCOMP)?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49197-A099-A483-BDD2-6917AA85A4D8}"/>
              </a:ext>
            </a:extLst>
          </p:cNvPr>
          <p:cNvSpPr txBox="1"/>
          <p:nvPr/>
        </p:nvSpPr>
        <p:spPr>
          <a:xfrm>
            <a:off x="431073" y="1327288"/>
            <a:ext cx="43388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“[…] a computing scheme that today viewed as unconventional may well be so because its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hasn’t come yet – or is already gone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.” 		— Tommaso Toffoli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25F95-1E8B-3EF5-B80B-A8655A84E207}"/>
              </a:ext>
            </a:extLst>
          </p:cNvPr>
          <p:cNvSpPr txBox="1"/>
          <p:nvPr/>
        </p:nvSpPr>
        <p:spPr>
          <a:xfrm>
            <a:off x="431073" y="2504873"/>
            <a:ext cx="45557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Today, UCOMP is broad but (relatively) shallow, whilst CCOMP is narrow, but incredibly deep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. What would computation look like if UCOMP were as deep as CCOMP, and there were an integrated theory combining all its aspects?" 	— Susan </a:t>
            </a:r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Stepney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67DDB-78CA-6D79-2DF6-4D9A1FD79BFD}"/>
              </a:ext>
            </a:extLst>
          </p:cNvPr>
          <p:cNvSpPr txBox="1"/>
          <p:nvPr/>
        </p:nvSpPr>
        <p:spPr>
          <a:xfrm>
            <a:off x="0" y="904229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There is no precise definition…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C196CB-9AA2-7251-1776-C589C1F07868}"/>
              </a:ext>
            </a:extLst>
          </p:cNvPr>
          <p:cNvGrpSpPr/>
          <p:nvPr/>
        </p:nvGrpSpPr>
        <p:grpSpPr>
          <a:xfrm>
            <a:off x="5448848" y="1294290"/>
            <a:ext cx="2928353" cy="3061362"/>
            <a:chOff x="5448848" y="1294290"/>
            <a:chExt cx="2928353" cy="3061362"/>
          </a:xfrm>
        </p:grpSpPr>
        <p:pic>
          <p:nvPicPr>
            <p:cNvPr id="8" name="Picture 6" descr="intel.tiff">
              <a:extLst>
                <a:ext uri="{FF2B5EF4-FFF2-40B4-BE49-F238E27FC236}">
                  <a16:creationId xmlns:a16="http://schemas.microsoft.com/office/drawing/2014/main" id="{74FBA5A9-A3F7-AB5C-F22C-6A8ACF594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48"/>
            <a:stretch/>
          </p:blipFill>
          <p:spPr bwMode="auto">
            <a:xfrm>
              <a:off x="5448848" y="1327288"/>
              <a:ext cx="2866345" cy="3028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E7E0F5E-DBD9-0E32-54E1-50241235C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716" y="1294290"/>
              <a:ext cx="1685485" cy="3385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1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1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1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1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1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1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1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1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1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09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333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Today’s unconventional computing spectrum (1)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D67767B2-64BD-5AA0-FCB4-0F590F72A6DE}"/>
              </a:ext>
            </a:extLst>
          </p:cNvPr>
          <p:cNvSpPr/>
          <p:nvPr/>
        </p:nvSpPr>
        <p:spPr bwMode="auto">
          <a:xfrm rot="10800000">
            <a:off x="404472" y="2247627"/>
            <a:ext cx="7942217" cy="611730"/>
          </a:xfrm>
          <a:prstGeom prst="leftRightArrow">
            <a:avLst/>
          </a:prstGeom>
          <a:gradFill flip="none" rotWithShape="1">
            <a:gsLst>
              <a:gs pos="0">
                <a:srgbClr val="FFB300">
                  <a:shade val="30000"/>
                  <a:satMod val="115000"/>
                </a:srgbClr>
              </a:gs>
              <a:gs pos="50000">
                <a:srgbClr val="FFB300">
                  <a:shade val="67500"/>
                  <a:satMod val="115000"/>
                </a:srgbClr>
              </a:gs>
              <a:gs pos="100000">
                <a:srgbClr val="FFB3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7DADB47-D5BA-65A4-584A-196D531D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351">
            <a:off x="6473829" y="1271279"/>
            <a:ext cx="2440937" cy="519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CD45A-DF03-B1E2-EEEF-11506D34BF11}"/>
              </a:ext>
            </a:extLst>
          </p:cNvPr>
          <p:cNvSpPr txBox="1"/>
          <p:nvPr/>
        </p:nvSpPr>
        <p:spPr>
          <a:xfrm rot="20155324">
            <a:off x="3396957" y="1689598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Mem-element computing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83AE9-50BD-8523-C2EF-7E35F0AEB04C}"/>
              </a:ext>
            </a:extLst>
          </p:cNvPr>
          <p:cNvSpPr txBox="1"/>
          <p:nvPr/>
        </p:nvSpPr>
        <p:spPr>
          <a:xfrm rot="20155324">
            <a:off x="5417573" y="3017018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Hypercomputation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A1EA0-6A88-D3F3-492E-389AAD18CFB3}"/>
              </a:ext>
            </a:extLst>
          </p:cNvPr>
          <p:cNvSpPr txBox="1"/>
          <p:nvPr/>
        </p:nvSpPr>
        <p:spPr>
          <a:xfrm rot="20155324">
            <a:off x="1720878" y="177395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Quantum computing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D6A53-41E6-8491-18BD-05868CE62A88}"/>
              </a:ext>
            </a:extLst>
          </p:cNvPr>
          <p:cNvSpPr txBox="1"/>
          <p:nvPr/>
        </p:nvSpPr>
        <p:spPr>
          <a:xfrm rot="20155324">
            <a:off x="2877945" y="183444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err="1">
                <a:latin typeface="Arial" panose="020B0604020202020204" pitchFamily="34" charset="0"/>
                <a:cs typeface="Arial" panose="020B0604020202020204" pitchFamily="34" charset="0"/>
              </a:rPr>
              <a:t>Ising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 machines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38080-FCA4-6EC2-12FA-389C81DC6AAF}"/>
              </a:ext>
            </a:extLst>
          </p:cNvPr>
          <p:cNvSpPr txBox="1"/>
          <p:nvPr/>
        </p:nvSpPr>
        <p:spPr>
          <a:xfrm rot="20155324">
            <a:off x="1917279" y="3043249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Analog computing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C80A5-C64F-4D0A-C49C-66C8D7525BD8}"/>
              </a:ext>
            </a:extLst>
          </p:cNvPr>
          <p:cNvSpPr txBox="1"/>
          <p:nvPr/>
        </p:nvSpPr>
        <p:spPr>
          <a:xfrm rot="20155324">
            <a:off x="986212" y="3109612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Reservoir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A8C62-A10A-C313-A9F8-C91558CB8E96}"/>
              </a:ext>
            </a:extLst>
          </p:cNvPr>
          <p:cNvSpPr txBox="1"/>
          <p:nvPr/>
        </p:nvSpPr>
        <p:spPr>
          <a:xfrm>
            <a:off x="505833" y="2384215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More 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E0AA1-5F8E-167A-E1EF-8613F75EE73F}"/>
              </a:ext>
            </a:extLst>
          </p:cNvPr>
          <p:cNvSpPr txBox="1"/>
          <p:nvPr/>
        </p:nvSpPr>
        <p:spPr>
          <a:xfrm>
            <a:off x="6018742" y="2378284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More unconventional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0793-37CB-E07F-A4D5-800E607EEBF1}"/>
              </a:ext>
            </a:extLst>
          </p:cNvPr>
          <p:cNvSpPr txBox="1"/>
          <p:nvPr/>
        </p:nvSpPr>
        <p:spPr>
          <a:xfrm rot="20155324">
            <a:off x="1121049" y="1744121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In-memory computing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40079-2CEA-B059-FDD9-98486D677601}"/>
              </a:ext>
            </a:extLst>
          </p:cNvPr>
          <p:cNvSpPr txBox="1"/>
          <p:nvPr/>
        </p:nvSpPr>
        <p:spPr>
          <a:xfrm rot="20155324">
            <a:off x="716629" y="187526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Multi-core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DBB52-24BB-692D-E193-EC3AD53C8A06}"/>
              </a:ext>
            </a:extLst>
          </p:cNvPr>
          <p:cNvSpPr txBox="1"/>
          <p:nvPr/>
        </p:nvSpPr>
        <p:spPr>
          <a:xfrm rot="20155324">
            <a:off x="507760" y="289146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44625-F2C3-75C7-F1E9-F78C6CD2E814}"/>
              </a:ext>
            </a:extLst>
          </p:cNvPr>
          <p:cNvSpPr txBox="1"/>
          <p:nvPr/>
        </p:nvSpPr>
        <p:spPr>
          <a:xfrm rot="20155324">
            <a:off x="855055" y="2986785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Neuromorphic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89720-4471-671F-3C9F-DF987F1EC1D1}"/>
              </a:ext>
            </a:extLst>
          </p:cNvPr>
          <p:cNvSpPr txBox="1"/>
          <p:nvPr/>
        </p:nvSpPr>
        <p:spPr>
          <a:xfrm rot="20155324">
            <a:off x="4777515" y="3011586"/>
            <a:ext cx="1429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DNA computing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8295C-7B18-B19E-1975-E5F76473CAE4}"/>
              </a:ext>
            </a:extLst>
          </p:cNvPr>
          <p:cNvSpPr txBox="1"/>
          <p:nvPr/>
        </p:nvSpPr>
        <p:spPr>
          <a:xfrm rot="20155324">
            <a:off x="2229326" y="3149097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Thermodynamic computing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2CB172-BEFB-0CD7-75FD-FF78020AB7C9}"/>
              </a:ext>
            </a:extLst>
          </p:cNvPr>
          <p:cNvSpPr txBox="1"/>
          <p:nvPr/>
        </p:nvSpPr>
        <p:spPr>
          <a:xfrm rot="20155324">
            <a:off x="4020682" y="3043248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Cellular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6E51D8-7CBC-5C53-44F9-BC7C2875B928}"/>
              </a:ext>
            </a:extLst>
          </p:cNvPr>
          <p:cNvSpPr txBox="1"/>
          <p:nvPr/>
        </p:nvSpPr>
        <p:spPr>
          <a:xfrm rot="20155324">
            <a:off x="4910030" y="1711983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Membrane computing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79FA82-D376-4363-23FC-E0E6ED67C2A0}"/>
              </a:ext>
            </a:extLst>
          </p:cNvPr>
          <p:cNvSpPr txBox="1"/>
          <p:nvPr/>
        </p:nvSpPr>
        <p:spPr>
          <a:xfrm rot="20155324">
            <a:off x="2261197" y="1758812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Stochastic computing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E8A40D-ED22-55AD-C314-943281585F99}"/>
              </a:ext>
            </a:extLst>
          </p:cNvPr>
          <p:cNvSpPr txBox="1"/>
          <p:nvPr/>
        </p:nvSpPr>
        <p:spPr>
          <a:xfrm rot="20155324">
            <a:off x="878832" y="2883773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FPGA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529AAD-90D7-A278-4902-42E5DFD108BE}"/>
              </a:ext>
            </a:extLst>
          </p:cNvPr>
          <p:cNvSpPr txBox="1"/>
          <p:nvPr/>
        </p:nvSpPr>
        <p:spPr>
          <a:xfrm rot="20155324">
            <a:off x="5895757" y="3074625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Bacterial computation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AE843-0B41-D85E-D196-7474C254CF39}"/>
              </a:ext>
            </a:extLst>
          </p:cNvPr>
          <p:cNvSpPr txBox="1"/>
          <p:nvPr/>
        </p:nvSpPr>
        <p:spPr>
          <a:xfrm rot="20155324">
            <a:off x="4233389" y="1790030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Chaos computing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A493F-9835-133C-DCD9-3251018A856C}"/>
              </a:ext>
            </a:extLst>
          </p:cNvPr>
          <p:cNvSpPr txBox="1"/>
          <p:nvPr/>
        </p:nvSpPr>
        <p:spPr>
          <a:xfrm>
            <a:off x="2027992" y="3861598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should I “invest” in to reboot computing?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2B5A83-5309-6FA3-A36D-0B36CC051E67}"/>
              </a:ext>
            </a:extLst>
          </p:cNvPr>
          <p:cNvSpPr txBox="1"/>
          <p:nvPr/>
        </p:nvSpPr>
        <p:spPr>
          <a:xfrm rot="20155324">
            <a:off x="4175895" y="286850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Fluidics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E39FE2-ACF9-13B6-57FA-55AE6359CB9A}"/>
              </a:ext>
            </a:extLst>
          </p:cNvPr>
          <p:cNvSpPr txBox="1"/>
          <p:nvPr/>
        </p:nvSpPr>
        <p:spPr>
          <a:xfrm>
            <a:off x="0" y="904229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Most definitely incomplete…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584F0A-A821-B763-D32D-B9066E5E08B3}"/>
              </a:ext>
            </a:extLst>
          </p:cNvPr>
          <p:cNvSpPr txBox="1"/>
          <p:nvPr/>
        </p:nvSpPr>
        <p:spPr>
          <a:xfrm>
            <a:off x="1407335" y="4147776"/>
            <a:ext cx="5936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Materials – Devices &amp; Circuits – Architectures – Software – Algorithms –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86D2C-057D-561A-F3EB-AD6661666A7C}"/>
              </a:ext>
            </a:extLst>
          </p:cNvPr>
          <p:cNvSpPr txBox="1"/>
          <p:nvPr/>
        </p:nvSpPr>
        <p:spPr>
          <a:xfrm rot="19760281">
            <a:off x="8051608" y="2705469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”Fringe”</a:t>
            </a:r>
          </a:p>
        </p:txBody>
      </p:sp>
    </p:spTree>
    <p:extLst>
      <p:ext uri="{BB962C8B-B14F-4D97-AF65-F5344CB8AC3E}">
        <p14:creationId xmlns:p14="http://schemas.microsoft.com/office/powerpoint/2010/main" val="1101092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333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Today’s unconventional computing topics spectrum (2)</a:t>
            </a:r>
          </a:p>
        </p:txBody>
      </p:sp>
      <p:pic>
        <p:nvPicPr>
          <p:cNvPr id="29" name="Picture 28" descr="A white text with black text&#10;&#10;Description automatically generated">
            <a:extLst>
              <a:ext uri="{FF2B5EF4-FFF2-40B4-BE49-F238E27FC236}">
                <a16:creationId xmlns:a16="http://schemas.microsoft.com/office/drawing/2014/main" id="{C97BD063-AC16-0E6F-C186-F6C7D065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016" y="1077685"/>
            <a:ext cx="4845478" cy="33174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paper with text on it&#10;&#10;Description automatically generated">
            <a:extLst>
              <a:ext uri="{FF2B5EF4-FFF2-40B4-BE49-F238E27FC236}">
                <a16:creationId xmlns:a16="http://schemas.microsoft.com/office/drawing/2014/main" id="{92371679-103F-3CA3-5957-A8E32E2F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1" y="1077685"/>
            <a:ext cx="3247903" cy="33174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A red cover with black lines and black text&#10;&#10;Description automatically generated">
            <a:extLst>
              <a:ext uri="{FF2B5EF4-FFF2-40B4-BE49-F238E27FC236}">
                <a16:creationId xmlns:a16="http://schemas.microsoft.com/office/drawing/2014/main" id="{0C5150EC-F89F-03AF-DD2E-6A5705961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3035">
            <a:off x="3296426" y="3577808"/>
            <a:ext cx="630959" cy="976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588A51-7593-FD38-301D-E44E17276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398" y="3236019"/>
            <a:ext cx="2481344" cy="2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11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333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unconventional computing spectrum over time</a:t>
            </a:r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D67767B2-64BD-5AA0-FCB4-0F590F72A6DE}"/>
              </a:ext>
            </a:extLst>
          </p:cNvPr>
          <p:cNvSpPr/>
          <p:nvPr/>
        </p:nvSpPr>
        <p:spPr bwMode="auto">
          <a:xfrm rot="5400000">
            <a:off x="1322223" y="2251804"/>
            <a:ext cx="2994341" cy="611730"/>
          </a:xfrm>
          <a:prstGeom prst="leftRightArrow">
            <a:avLst/>
          </a:prstGeom>
          <a:gradFill flip="none" rotWithShape="1">
            <a:gsLst>
              <a:gs pos="0">
                <a:srgbClr val="FFB300">
                  <a:shade val="30000"/>
                  <a:satMod val="115000"/>
                </a:srgbClr>
              </a:gs>
              <a:gs pos="50000">
                <a:srgbClr val="FFB300">
                  <a:shade val="67500"/>
                  <a:satMod val="115000"/>
                </a:srgbClr>
              </a:gs>
              <a:gs pos="100000">
                <a:srgbClr val="FFB3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BA8C62-A10A-C313-A9F8-C91558CB8E96}"/>
              </a:ext>
            </a:extLst>
          </p:cNvPr>
          <p:cNvSpPr txBox="1"/>
          <p:nvPr/>
        </p:nvSpPr>
        <p:spPr>
          <a:xfrm>
            <a:off x="1020300" y="3408507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More classical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E0AA1-5F8E-167A-E1EF-8613F75EE73F}"/>
              </a:ext>
            </a:extLst>
          </p:cNvPr>
          <p:cNvSpPr txBox="1"/>
          <p:nvPr/>
        </p:nvSpPr>
        <p:spPr>
          <a:xfrm>
            <a:off x="496700" y="1396440"/>
            <a:ext cx="2087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More unconventional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86D2C-057D-561A-F3EB-AD6661666A7C}"/>
              </a:ext>
            </a:extLst>
          </p:cNvPr>
          <p:cNvSpPr txBox="1"/>
          <p:nvPr/>
        </p:nvSpPr>
        <p:spPr>
          <a:xfrm>
            <a:off x="988816" y="1148040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”Fringe”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274ACB-8ED2-2099-8F7A-1BA6EC8C4EC4}"/>
              </a:ext>
            </a:extLst>
          </p:cNvPr>
          <p:cNvCxnSpPr/>
          <p:nvPr/>
        </p:nvCxnSpPr>
        <p:spPr bwMode="auto">
          <a:xfrm>
            <a:off x="3449782" y="4054840"/>
            <a:ext cx="40257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AF293139-A56D-3168-1237-2D67A4D88DF0}"/>
              </a:ext>
            </a:extLst>
          </p:cNvPr>
          <p:cNvSpPr/>
          <p:nvPr/>
        </p:nvSpPr>
        <p:spPr bwMode="auto">
          <a:xfrm>
            <a:off x="3289520" y="1565717"/>
            <a:ext cx="4025735" cy="2122031"/>
          </a:xfrm>
          <a:custGeom>
            <a:avLst/>
            <a:gdLst>
              <a:gd name="connsiteX0" fmla="*/ 0 w 4025735"/>
              <a:gd name="connsiteY0" fmla="*/ 0 h 2122031"/>
              <a:gd name="connsiteX1" fmla="*/ 670956 w 4025735"/>
              <a:gd name="connsiteY1" fmla="*/ 17813 h 2122031"/>
              <a:gd name="connsiteX2" fmla="*/ 944089 w 4025735"/>
              <a:gd name="connsiteY2" fmla="*/ 100940 h 2122031"/>
              <a:gd name="connsiteX3" fmla="*/ 1419102 w 4025735"/>
              <a:gd name="connsiteY3" fmla="*/ 267195 h 2122031"/>
              <a:gd name="connsiteX4" fmla="*/ 1965366 w 4025735"/>
              <a:gd name="connsiteY4" fmla="*/ 593766 h 2122031"/>
              <a:gd name="connsiteX5" fmla="*/ 2179122 w 4025735"/>
              <a:gd name="connsiteY5" fmla="*/ 944088 h 2122031"/>
              <a:gd name="connsiteX6" fmla="*/ 2559133 w 4025735"/>
              <a:gd name="connsiteY6" fmla="*/ 1401288 h 2122031"/>
              <a:gd name="connsiteX7" fmla="*/ 2761013 w 4025735"/>
              <a:gd name="connsiteY7" fmla="*/ 1644733 h 2122031"/>
              <a:gd name="connsiteX8" fmla="*/ 3123211 w 4025735"/>
              <a:gd name="connsiteY8" fmla="*/ 1900052 h 2122031"/>
              <a:gd name="connsiteX9" fmla="*/ 3342904 w 4025735"/>
              <a:gd name="connsiteY9" fmla="*/ 2036618 h 2122031"/>
              <a:gd name="connsiteX10" fmla="*/ 3550722 w 4025735"/>
              <a:gd name="connsiteY10" fmla="*/ 2095995 h 2122031"/>
              <a:gd name="connsiteX11" fmla="*/ 3859481 w 4025735"/>
              <a:gd name="connsiteY11" fmla="*/ 2119746 h 2122031"/>
              <a:gd name="connsiteX12" fmla="*/ 4025735 w 4025735"/>
              <a:gd name="connsiteY12" fmla="*/ 2119746 h 212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25735" h="2122031">
                <a:moveTo>
                  <a:pt x="0" y="0"/>
                </a:moveTo>
                <a:cubicBezTo>
                  <a:pt x="256804" y="495"/>
                  <a:pt x="513608" y="990"/>
                  <a:pt x="670956" y="17813"/>
                </a:cubicBezTo>
                <a:cubicBezTo>
                  <a:pt x="828304" y="34636"/>
                  <a:pt x="819398" y="59376"/>
                  <a:pt x="944089" y="100940"/>
                </a:cubicBezTo>
                <a:cubicBezTo>
                  <a:pt x="1068780" y="142504"/>
                  <a:pt x="1248889" y="185057"/>
                  <a:pt x="1419102" y="267195"/>
                </a:cubicBezTo>
                <a:cubicBezTo>
                  <a:pt x="1589315" y="349333"/>
                  <a:pt x="1838696" y="480951"/>
                  <a:pt x="1965366" y="593766"/>
                </a:cubicBezTo>
                <a:cubicBezTo>
                  <a:pt x="2092036" y="706581"/>
                  <a:pt x="2080161" y="809501"/>
                  <a:pt x="2179122" y="944088"/>
                </a:cubicBezTo>
                <a:cubicBezTo>
                  <a:pt x="2278083" y="1078675"/>
                  <a:pt x="2559133" y="1401288"/>
                  <a:pt x="2559133" y="1401288"/>
                </a:cubicBezTo>
                <a:cubicBezTo>
                  <a:pt x="2656115" y="1518062"/>
                  <a:pt x="2667000" y="1561606"/>
                  <a:pt x="2761013" y="1644733"/>
                </a:cubicBezTo>
                <a:cubicBezTo>
                  <a:pt x="2855026" y="1727860"/>
                  <a:pt x="3026229" y="1834738"/>
                  <a:pt x="3123211" y="1900052"/>
                </a:cubicBezTo>
                <a:cubicBezTo>
                  <a:pt x="3220193" y="1965366"/>
                  <a:pt x="3271652" y="2003961"/>
                  <a:pt x="3342904" y="2036618"/>
                </a:cubicBezTo>
                <a:cubicBezTo>
                  <a:pt x="3414156" y="2069275"/>
                  <a:pt x="3464626" y="2082140"/>
                  <a:pt x="3550722" y="2095995"/>
                </a:cubicBezTo>
                <a:cubicBezTo>
                  <a:pt x="3636818" y="2109850"/>
                  <a:pt x="3780312" y="2115788"/>
                  <a:pt x="3859481" y="2119746"/>
                </a:cubicBezTo>
                <a:cubicBezTo>
                  <a:pt x="3938650" y="2123705"/>
                  <a:pt x="3982192" y="2121725"/>
                  <a:pt x="4025735" y="2119746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714F92-A775-623D-C8B0-CED89021D5BC}"/>
              </a:ext>
            </a:extLst>
          </p:cNvPr>
          <p:cNvSpPr txBox="1"/>
          <p:nvPr/>
        </p:nvSpPr>
        <p:spPr>
          <a:xfrm>
            <a:off x="6748226" y="4054840"/>
            <a:ext cx="632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A507D1-51CF-6E80-ADF1-EDE0F06C088D}"/>
              </a:ext>
            </a:extLst>
          </p:cNvPr>
          <p:cNvSpPr txBox="1"/>
          <p:nvPr/>
        </p:nvSpPr>
        <p:spPr>
          <a:xfrm>
            <a:off x="5582778" y="1512277"/>
            <a:ext cx="27638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FPGAs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reservoir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Neuromorphic computing</a:t>
            </a:r>
          </a:p>
        </p:txBody>
      </p:sp>
    </p:spTree>
    <p:extLst>
      <p:ext uri="{BB962C8B-B14F-4D97-AF65-F5344CB8AC3E}">
        <p14:creationId xmlns:p14="http://schemas.microsoft.com/office/powerpoint/2010/main" val="1347953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92035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unconventional computing time horizon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5C3EDD8-863D-051E-F935-A2E3910AAB19}"/>
              </a:ext>
            </a:extLst>
          </p:cNvPr>
          <p:cNvSpPr/>
          <p:nvPr/>
        </p:nvSpPr>
        <p:spPr bwMode="auto">
          <a:xfrm>
            <a:off x="722887" y="2885407"/>
            <a:ext cx="6982279" cy="475013"/>
          </a:xfrm>
          <a:prstGeom prst="rightArrow">
            <a:avLst/>
          </a:prstGeom>
          <a:gradFill flip="none" rotWithShape="1">
            <a:gsLst>
              <a:gs pos="0">
                <a:srgbClr val="ED7D31"/>
              </a:gs>
              <a:gs pos="57000">
                <a:srgbClr val="FFC000"/>
              </a:gs>
              <a:gs pos="87000">
                <a:srgbClr val="FFC000"/>
              </a:gs>
            </a:gsLst>
            <a:path path="circle">
              <a:fillToRect l="50000" t="130000" r="50000" b="-3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711B11-1404-283A-0362-350AD0062DA6}"/>
              </a:ext>
            </a:extLst>
          </p:cNvPr>
          <p:cNvSpPr/>
          <p:nvPr/>
        </p:nvSpPr>
        <p:spPr bwMode="auto">
          <a:xfrm>
            <a:off x="722888" y="2075192"/>
            <a:ext cx="1347960" cy="471661"/>
          </a:xfrm>
          <a:prstGeom prst="rect">
            <a:avLst/>
          </a:prstGeom>
          <a:solidFill>
            <a:srgbClr val="4E8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Industry</a:t>
            </a:r>
            <a:endParaRPr kumimoji="0" 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72C7C4-838C-4DD2-D893-E87B45577FC9}"/>
              </a:ext>
            </a:extLst>
          </p:cNvPr>
          <p:cNvCxnSpPr/>
          <p:nvPr/>
        </p:nvCxnSpPr>
        <p:spPr bwMode="auto">
          <a:xfrm flipV="1">
            <a:off x="722887" y="1492623"/>
            <a:ext cx="0" cy="1916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F2B415-770F-62FA-4F22-CB6C471B93C3}"/>
              </a:ext>
            </a:extLst>
          </p:cNvPr>
          <p:cNvCxnSpPr/>
          <p:nvPr/>
        </p:nvCxnSpPr>
        <p:spPr bwMode="auto">
          <a:xfrm flipV="1">
            <a:off x="2293952" y="1492623"/>
            <a:ext cx="0" cy="1916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0758E1-D1C8-FFBF-8152-D9C8C6A40210}"/>
              </a:ext>
            </a:extLst>
          </p:cNvPr>
          <p:cNvCxnSpPr/>
          <p:nvPr/>
        </p:nvCxnSpPr>
        <p:spPr bwMode="auto">
          <a:xfrm flipV="1">
            <a:off x="3865017" y="1492623"/>
            <a:ext cx="0" cy="1916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241462-2F8F-AAD0-47E2-80001D965322}"/>
              </a:ext>
            </a:extLst>
          </p:cNvPr>
          <p:cNvCxnSpPr/>
          <p:nvPr/>
        </p:nvCxnSpPr>
        <p:spPr bwMode="auto">
          <a:xfrm flipV="1">
            <a:off x="5436082" y="1492623"/>
            <a:ext cx="0" cy="1916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3619CB-30BE-E77B-F2C3-3C61BBBCAECB}"/>
              </a:ext>
            </a:extLst>
          </p:cNvPr>
          <p:cNvCxnSpPr/>
          <p:nvPr/>
        </p:nvCxnSpPr>
        <p:spPr bwMode="auto">
          <a:xfrm flipV="1">
            <a:off x="7007147" y="1492623"/>
            <a:ext cx="0" cy="19162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69DC95-51C8-9906-A55B-A4AA5BA88AFB}"/>
              </a:ext>
            </a:extLst>
          </p:cNvPr>
          <p:cNvSpPr txBox="1"/>
          <p:nvPr/>
        </p:nvSpPr>
        <p:spPr>
          <a:xfrm>
            <a:off x="357402" y="3408829"/>
            <a:ext cx="730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1BD630-6ABA-BA62-359E-83016FF3701B}"/>
              </a:ext>
            </a:extLst>
          </p:cNvPr>
          <p:cNvSpPr txBox="1"/>
          <p:nvPr/>
        </p:nvSpPr>
        <p:spPr>
          <a:xfrm>
            <a:off x="1840577" y="340882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years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D626EE-1150-28D9-121C-6B6F2EC69F59}"/>
              </a:ext>
            </a:extLst>
          </p:cNvPr>
          <p:cNvSpPr txBox="1"/>
          <p:nvPr/>
        </p:nvSpPr>
        <p:spPr>
          <a:xfrm>
            <a:off x="3362315" y="340882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years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AD80ED-EEBB-3A3E-5578-3D277C3C1DB9}"/>
              </a:ext>
            </a:extLst>
          </p:cNvPr>
          <p:cNvSpPr txBox="1"/>
          <p:nvPr/>
        </p:nvSpPr>
        <p:spPr>
          <a:xfrm>
            <a:off x="4884053" y="3408829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15 years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41BBC7-433B-AFBB-7435-82779CB28EFD}"/>
              </a:ext>
            </a:extLst>
          </p:cNvPr>
          <p:cNvSpPr txBox="1"/>
          <p:nvPr/>
        </p:nvSpPr>
        <p:spPr>
          <a:xfrm>
            <a:off x="6455118" y="3411207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 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E0AA1-5F8E-167A-E1EF-8613F75EE73F}"/>
              </a:ext>
            </a:extLst>
          </p:cNvPr>
          <p:cNvSpPr txBox="1"/>
          <p:nvPr/>
        </p:nvSpPr>
        <p:spPr>
          <a:xfrm>
            <a:off x="7717665" y="2885609"/>
            <a:ext cx="149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More un- conventional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093F36-A475-ADD4-A69C-79B46B18FC1B}"/>
              </a:ext>
            </a:extLst>
          </p:cNvPr>
          <p:cNvSpPr/>
          <p:nvPr/>
        </p:nvSpPr>
        <p:spPr bwMode="auto">
          <a:xfrm>
            <a:off x="2820413" y="2075191"/>
            <a:ext cx="4264274" cy="471661"/>
          </a:xfrm>
          <a:prstGeom prst="rect">
            <a:avLst/>
          </a:prstGeom>
          <a:gradFill>
            <a:gsLst>
              <a:gs pos="72000">
                <a:srgbClr val="00B0F0"/>
              </a:gs>
              <a:gs pos="16000">
                <a:srgbClr val="7030A0"/>
              </a:gs>
              <a:gs pos="100000">
                <a:srgbClr val="0070C0"/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Unconventional</a:t>
            </a:r>
            <a:endParaRPr kumimoji="0" lang="en-US" sz="2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BE984F-C43F-64FD-7A4C-655084CF71A2}"/>
              </a:ext>
            </a:extLst>
          </p:cNvPr>
          <p:cNvSpPr/>
          <p:nvPr/>
        </p:nvSpPr>
        <p:spPr bwMode="auto">
          <a:xfrm>
            <a:off x="2070848" y="2075191"/>
            <a:ext cx="749565" cy="47166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FEFF38-2B9D-AB07-B181-75926545D09F}"/>
              </a:ext>
            </a:extLst>
          </p:cNvPr>
          <p:cNvSpPr txBox="1"/>
          <p:nvPr/>
        </p:nvSpPr>
        <p:spPr>
          <a:xfrm>
            <a:off x="7132338" y="2223755"/>
            <a:ext cx="1493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9756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7029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Hype or computation?</a:t>
            </a:r>
          </a:p>
        </p:txBody>
      </p:sp>
      <p:pic>
        <p:nvPicPr>
          <p:cNvPr id="2" name="Picture 1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EB99C72C-8B48-6A7F-32B8-FA85C2878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0"/>
          <a:stretch/>
        </p:blipFill>
        <p:spPr>
          <a:xfrm>
            <a:off x="1215637" y="889930"/>
            <a:ext cx="6238590" cy="36188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79C69C-8B41-B7E2-9403-32826463AED2}"/>
              </a:ext>
            </a:extLst>
          </p:cNvPr>
          <p:cNvSpPr/>
          <p:nvPr/>
        </p:nvSpPr>
        <p:spPr bwMode="auto">
          <a:xfrm>
            <a:off x="1380065" y="982130"/>
            <a:ext cx="6074153" cy="28617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490CB51-05E6-3583-A720-0F3918101D9E}"/>
              </a:ext>
            </a:extLst>
          </p:cNvPr>
          <p:cNvSpPr/>
          <p:nvPr/>
        </p:nvSpPr>
        <p:spPr bwMode="auto">
          <a:xfrm>
            <a:off x="1828799" y="1362588"/>
            <a:ext cx="5096933" cy="2388142"/>
          </a:xfrm>
          <a:custGeom>
            <a:avLst/>
            <a:gdLst>
              <a:gd name="connsiteX0" fmla="*/ 0 w 5096933"/>
              <a:gd name="connsiteY0" fmla="*/ 2388142 h 2388142"/>
              <a:gd name="connsiteX1" fmla="*/ 186266 w 5096933"/>
              <a:gd name="connsiteY1" fmla="*/ 2320408 h 2388142"/>
              <a:gd name="connsiteX2" fmla="*/ 296333 w 5096933"/>
              <a:gd name="connsiteY2" fmla="*/ 2176475 h 2388142"/>
              <a:gd name="connsiteX3" fmla="*/ 465666 w 5096933"/>
              <a:gd name="connsiteY3" fmla="*/ 1753142 h 2388142"/>
              <a:gd name="connsiteX4" fmla="*/ 719666 w 5096933"/>
              <a:gd name="connsiteY4" fmla="*/ 1033475 h 2388142"/>
              <a:gd name="connsiteX5" fmla="*/ 973666 w 5096933"/>
              <a:gd name="connsiteY5" fmla="*/ 432342 h 2388142"/>
              <a:gd name="connsiteX6" fmla="*/ 1295400 w 5096933"/>
              <a:gd name="connsiteY6" fmla="*/ 68275 h 2388142"/>
              <a:gd name="connsiteX7" fmla="*/ 1532466 w 5096933"/>
              <a:gd name="connsiteY7" fmla="*/ 542 h 2388142"/>
              <a:gd name="connsiteX8" fmla="*/ 1600200 w 5096933"/>
              <a:gd name="connsiteY8" fmla="*/ 42875 h 2388142"/>
              <a:gd name="connsiteX9" fmla="*/ 1718733 w 5096933"/>
              <a:gd name="connsiteY9" fmla="*/ 152942 h 2388142"/>
              <a:gd name="connsiteX10" fmla="*/ 1786466 w 5096933"/>
              <a:gd name="connsiteY10" fmla="*/ 339208 h 2388142"/>
              <a:gd name="connsiteX11" fmla="*/ 1972733 w 5096933"/>
              <a:gd name="connsiteY11" fmla="*/ 1389075 h 2388142"/>
              <a:gd name="connsiteX12" fmla="*/ 2209800 w 5096933"/>
              <a:gd name="connsiteY12" fmla="*/ 2024075 h 2388142"/>
              <a:gd name="connsiteX13" fmla="*/ 2531533 w 5096933"/>
              <a:gd name="connsiteY13" fmla="*/ 2108742 h 2388142"/>
              <a:gd name="connsiteX14" fmla="*/ 3056466 w 5096933"/>
              <a:gd name="connsiteY14" fmla="*/ 1922475 h 2388142"/>
              <a:gd name="connsiteX15" fmla="*/ 3564466 w 5096933"/>
              <a:gd name="connsiteY15" fmla="*/ 1490675 h 2388142"/>
              <a:gd name="connsiteX16" fmla="*/ 4191000 w 5096933"/>
              <a:gd name="connsiteY16" fmla="*/ 1143542 h 2388142"/>
              <a:gd name="connsiteX17" fmla="*/ 5096933 w 5096933"/>
              <a:gd name="connsiteY17" fmla="*/ 1033475 h 238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96933" h="2388142">
                <a:moveTo>
                  <a:pt x="0" y="2388142"/>
                </a:moveTo>
                <a:cubicBezTo>
                  <a:pt x="68438" y="2371914"/>
                  <a:pt x="136877" y="2355686"/>
                  <a:pt x="186266" y="2320408"/>
                </a:cubicBezTo>
                <a:cubicBezTo>
                  <a:pt x="235655" y="2285130"/>
                  <a:pt x="249766" y="2271019"/>
                  <a:pt x="296333" y="2176475"/>
                </a:cubicBezTo>
                <a:cubicBezTo>
                  <a:pt x="342900" y="2081931"/>
                  <a:pt x="395111" y="1943642"/>
                  <a:pt x="465666" y="1753142"/>
                </a:cubicBezTo>
                <a:cubicBezTo>
                  <a:pt x="536221" y="1562642"/>
                  <a:pt x="634999" y="1253608"/>
                  <a:pt x="719666" y="1033475"/>
                </a:cubicBezTo>
                <a:cubicBezTo>
                  <a:pt x="804333" y="813342"/>
                  <a:pt x="877710" y="593209"/>
                  <a:pt x="973666" y="432342"/>
                </a:cubicBezTo>
                <a:cubicBezTo>
                  <a:pt x="1069622" y="271475"/>
                  <a:pt x="1202267" y="140242"/>
                  <a:pt x="1295400" y="68275"/>
                </a:cubicBezTo>
                <a:cubicBezTo>
                  <a:pt x="1388533" y="-3692"/>
                  <a:pt x="1481666" y="4775"/>
                  <a:pt x="1532466" y="542"/>
                </a:cubicBezTo>
                <a:cubicBezTo>
                  <a:pt x="1583266" y="-3691"/>
                  <a:pt x="1569156" y="17475"/>
                  <a:pt x="1600200" y="42875"/>
                </a:cubicBezTo>
                <a:cubicBezTo>
                  <a:pt x="1631244" y="68275"/>
                  <a:pt x="1687689" y="103553"/>
                  <a:pt x="1718733" y="152942"/>
                </a:cubicBezTo>
                <a:cubicBezTo>
                  <a:pt x="1749777" y="202331"/>
                  <a:pt x="1744133" y="133186"/>
                  <a:pt x="1786466" y="339208"/>
                </a:cubicBezTo>
                <a:cubicBezTo>
                  <a:pt x="1828799" y="545230"/>
                  <a:pt x="1902177" y="1108264"/>
                  <a:pt x="1972733" y="1389075"/>
                </a:cubicBezTo>
                <a:cubicBezTo>
                  <a:pt x="2043289" y="1669886"/>
                  <a:pt x="2116667" y="1904130"/>
                  <a:pt x="2209800" y="2024075"/>
                </a:cubicBezTo>
                <a:cubicBezTo>
                  <a:pt x="2302933" y="2144019"/>
                  <a:pt x="2390422" y="2125675"/>
                  <a:pt x="2531533" y="2108742"/>
                </a:cubicBezTo>
                <a:cubicBezTo>
                  <a:pt x="2672644" y="2091809"/>
                  <a:pt x="2884311" y="2025486"/>
                  <a:pt x="3056466" y="1922475"/>
                </a:cubicBezTo>
                <a:cubicBezTo>
                  <a:pt x="3228621" y="1819464"/>
                  <a:pt x="3375377" y="1620497"/>
                  <a:pt x="3564466" y="1490675"/>
                </a:cubicBezTo>
                <a:cubicBezTo>
                  <a:pt x="3753555" y="1360853"/>
                  <a:pt x="3935589" y="1219742"/>
                  <a:pt x="4191000" y="1143542"/>
                </a:cubicBezTo>
                <a:cubicBezTo>
                  <a:pt x="4446411" y="1067342"/>
                  <a:pt x="4771672" y="1050408"/>
                  <a:pt x="5096933" y="1033475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39690C-EDD6-F9B7-5C53-D6DD261D164A}"/>
              </a:ext>
            </a:extLst>
          </p:cNvPr>
          <p:cNvCxnSpPr/>
          <p:nvPr/>
        </p:nvCxnSpPr>
        <p:spPr bwMode="auto">
          <a:xfrm>
            <a:off x="2887132" y="889930"/>
            <a:ext cx="0" cy="301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0BD7A1-D27A-EC73-BACA-9899704F26CD}"/>
              </a:ext>
            </a:extLst>
          </p:cNvPr>
          <p:cNvCxnSpPr/>
          <p:nvPr/>
        </p:nvCxnSpPr>
        <p:spPr bwMode="auto">
          <a:xfrm>
            <a:off x="3640665" y="889930"/>
            <a:ext cx="0" cy="301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EE18CD-57B4-2D01-F92B-4356B290A53B}"/>
              </a:ext>
            </a:extLst>
          </p:cNvPr>
          <p:cNvCxnSpPr/>
          <p:nvPr/>
        </p:nvCxnSpPr>
        <p:spPr bwMode="auto">
          <a:xfrm>
            <a:off x="4698998" y="889930"/>
            <a:ext cx="0" cy="301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1B144D-0DFE-A3D7-9FF4-EF4A9B50FB73}"/>
              </a:ext>
            </a:extLst>
          </p:cNvPr>
          <p:cNvCxnSpPr/>
          <p:nvPr/>
        </p:nvCxnSpPr>
        <p:spPr bwMode="auto">
          <a:xfrm>
            <a:off x="5985931" y="889930"/>
            <a:ext cx="0" cy="301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B2F6AC0-8081-EE38-BFF8-D93505CA06BC}"/>
              </a:ext>
            </a:extLst>
          </p:cNvPr>
          <p:cNvSpPr/>
          <p:nvPr/>
        </p:nvSpPr>
        <p:spPr bwMode="auto">
          <a:xfrm>
            <a:off x="1303865" y="4326463"/>
            <a:ext cx="3894667" cy="1185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E392-95D7-09E5-1FC7-C9D91C45A55A}"/>
              </a:ext>
            </a:extLst>
          </p:cNvPr>
          <p:cNvSpPr txBox="1"/>
          <p:nvPr/>
        </p:nvSpPr>
        <p:spPr>
          <a:xfrm>
            <a:off x="7550912" y="1934865"/>
            <a:ext cx="1190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Gartner’s hype cycle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641EC5-8711-4CAB-3E91-0150066BA7BA}"/>
              </a:ext>
            </a:extLst>
          </p:cNvPr>
          <p:cNvSpPr/>
          <p:nvPr/>
        </p:nvSpPr>
        <p:spPr bwMode="auto">
          <a:xfrm>
            <a:off x="6056499" y="2427542"/>
            <a:ext cx="129117" cy="129117"/>
          </a:xfrm>
          <a:prstGeom prst="ellipse">
            <a:avLst/>
          </a:prstGeom>
          <a:solidFill>
            <a:srgbClr val="FFB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2110C1-F223-0318-AEB5-F6BE3937024D}"/>
              </a:ext>
            </a:extLst>
          </p:cNvPr>
          <p:cNvSpPr/>
          <p:nvPr/>
        </p:nvSpPr>
        <p:spPr bwMode="auto">
          <a:xfrm>
            <a:off x="6342752" y="2396530"/>
            <a:ext cx="129117" cy="129117"/>
          </a:xfrm>
          <a:prstGeom prst="ellipse">
            <a:avLst/>
          </a:prstGeom>
          <a:solidFill>
            <a:srgbClr val="FFB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BC64C5-4AE4-9860-FBEF-21C0BACC2341}"/>
              </a:ext>
            </a:extLst>
          </p:cNvPr>
          <p:cNvSpPr txBox="1"/>
          <p:nvPr/>
        </p:nvSpPr>
        <p:spPr>
          <a:xfrm rot="16931361">
            <a:off x="5846888" y="1991242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FPGAs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18AD1-B9F3-37BF-6AF6-B3A34312086E}"/>
              </a:ext>
            </a:extLst>
          </p:cNvPr>
          <p:cNvSpPr txBox="1"/>
          <p:nvPr/>
        </p:nvSpPr>
        <p:spPr>
          <a:xfrm rot="16931361">
            <a:off x="6163550" y="1980240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GPUs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F5D0AB-3B93-0505-1BB2-68CF17211CED}"/>
              </a:ext>
            </a:extLst>
          </p:cNvPr>
          <p:cNvSpPr txBox="1"/>
          <p:nvPr/>
        </p:nvSpPr>
        <p:spPr>
          <a:xfrm rot="16931361">
            <a:off x="3729276" y="2695784"/>
            <a:ext cx="1250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DNA computing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292FD3-6BCB-3040-DC5C-7E020CABBBAF}"/>
              </a:ext>
            </a:extLst>
          </p:cNvPr>
          <p:cNvSpPr/>
          <p:nvPr/>
        </p:nvSpPr>
        <p:spPr bwMode="auto">
          <a:xfrm>
            <a:off x="4144857" y="3420686"/>
            <a:ext cx="129117" cy="129117"/>
          </a:xfrm>
          <a:prstGeom prst="ellipse">
            <a:avLst/>
          </a:prstGeom>
          <a:solidFill>
            <a:srgbClr val="FFB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AF8BF-B1E6-E3B0-9494-C21EB45D67E7}"/>
              </a:ext>
            </a:extLst>
          </p:cNvPr>
          <p:cNvSpPr txBox="1"/>
          <p:nvPr/>
        </p:nvSpPr>
        <p:spPr>
          <a:xfrm rot="16931361">
            <a:off x="4323703" y="2289041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Quantum computing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78365E-6933-A614-263E-7C170134E83B}"/>
              </a:ext>
            </a:extLst>
          </p:cNvPr>
          <p:cNvSpPr/>
          <p:nvPr/>
        </p:nvSpPr>
        <p:spPr bwMode="auto">
          <a:xfrm>
            <a:off x="4905004" y="3149753"/>
            <a:ext cx="129117" cy="129117"/>
          </a:xfrm>
          <a:prstGeom prst="ellipse">
            <a:avLst/>
          </a:prstGeom>
          <a:solidFill>
            <a:srgbClr val="FFB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21FDA1-9B59-71E5-9164-08D3B8DA12F0}"/>
              </a:ext>
            </a:extLst>
          </p:cNvPr>
          <p:cNvSpPr/>
          <p:nvPr/>
        </p:nvSpPr>
        <p:spPr bwMode="auto">
          <a:xfrm>
            <a:off x="2211603" y="3112321"/>
            <a:ext cx="129117" cy="129117"/>
          </a:xfrm>
          <a:prstGeom prst="ellipse">
            <a:avLst/>
          </a:prstGeom>
          <a:solidFill>
            <a:srgbClr val="FFB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440117-125E-0391-56F0-626EBA2E7868}"/>
              </a:ext>
            </a:extLst>
          </p:cNvPr>
          <p:cNvSpPr txBox="1"/>
          <p:nvPr/>
        </p:nvSpPr>
        <p:spPr>
          <a:xfrm rot="16200000">
            <a:off x="1130218" y="1956993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Thermodynamic computation</a:t>
            </a:r>
          </a:p>
        </p:txBody>
      </p:sp>
    </p:spTree>
    <p:extLst>
      <p:ext uri="{BB962C8B-B14F-4D97-AF65-F5344CB8AC3E}">
        <p14:creationId xmlns:p14="http://schemas.microsoft.com/office/powerpoint/2010/main" val="278046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4572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100" b="1" dirty="0">
                <a:solidFill>
                  <a:srgbClr val="00B05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UCOMP supporters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30E6-F120-BE54-D487-8E835D3F6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36973"/>
            <a:ext cx="4572000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solidFill>
                  <a:srgbClr val="C0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UCOMP critics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6DC308-A366-940C-BA6C-34B72BB93F61}"/>
              </a:ext>
            </a:extLst>
          </p:cNvPr>
          <p:cNvCxnSpPr>
            <a:stCxn id="3" idx="1"/>
          </p:cNvCxnSpPr>
          <p:nvPr/>
        </p:nvCxnSpPr>
        <p:spPr bwMode="auto">
          <a:xfrm>
            <a:off x="4572000" y="749500"/>
            <a:ext cx="0" cy="36142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721A28-01D8-A094-D9AE-51EA06ADD98B}"/>
              </a:ext>
            </a:extLst>
          </p:cNvPr>
          <p:cNvSpPr txBox="1"/>
          <p:nvPr/>
        </p:nvSpPr>
        <p:spPr>
          <a:xfrm>
            <a:off x="2036572" y="9620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👍🏻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493DE-DAFB-E6B5-0B55-72A19CF1D40E}"/>
              </a:ext>
            </a:extLst>
          </p:cNvPr>
          <p:cNvSpPr txBox="1"/>
          <p:nvPr/>
        </p:nvSpPr>
        <p:spPr>
          <a:xfrm>
            <a:off x="6608572" y="9169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👎🏻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685090-227D-413F-22B2-4B02398845DF}"/>
              </a:ext>
            </a:extLst>
          </p:cNvPr>
          <p:cNvSpPr txBox="1"/>
          <p:nvPr/>
        </p:nvSpPr>
        <p:spPr>
          <a:xfrm>
            <a:off x="4787252" y="1282251"/>
            <a:ext cx="41414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useful paradigms that can compete with conventional approaches.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real, practical challenges to be solved are always kept comfortably far away.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Proving that we can compute a NAND function with a self-assembled nanowire network, for example, doesn’t move the needle.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AF62-F5CF-D6F7-A586-B5A643A8633C}"/>
              </a:ext>
            </a:extLst>
          </p:cNvPr>
          <p:cNvSpPr txBox="1"/>
          <p:nvPr/>
        </p:nvSpPr>
        <p:spPr>
          <a:xfrm>
            <a:off x="463994" y="1282251"/>
            <a:ext cx="36440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technologies need time (and money) to mature.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comparison with state-of-the-art are not fair comparisons.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need to start somewhere.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on shoestring budgets only.</a:t>
            </a:r>
          </a:p>
        </p:txBody>
      </p:sp>
    </p:spTree>
    <p:extLst>
      <p:ext uri="{BB962C8B-B14F-4D97-AF65-F5344CB8AC3E}">
        <p14:creationId xmlns:p14="http://schemas.microsoft.com/office/powerpoint/2010/main" val="2274152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E66193EA-0899-F2B8-7D96-7B897E574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96"/>
          <a:stretch/>
        </p:blipFill>
        <p:spPr>
          <a:xfrm rot="16200000">
            <a:off x="2992393" y="-698406"/>
            <a:ext cx="3324022" cy="6647088"/>
          </a:xfrm>
          <a:prstGeom prst="rect">
            <a:avLst/>
          </a:prstGeom>
        </p:spPr>
      </p:pic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Evolution of the popularity of “unconventional computing”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C064414-B9C0-F2E6-ADAA-6C96B11FF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604" y="4245486"/>
            <a:ext cx="1135327" cy="29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74479-438E-DB8E-1FD8-CDB401C6A9D5}"/>
              </a:ext>
            </a:extLst>
          </p:cNvPr>
          <p:cNvSpPr txBox="1"/>
          <p:nvPr/>
        </p:nvSpPr>
        <p:spPr>
          <a:xfrm>
            <a:off x="2577935" y="4287149"/>
            <a:ext cx="27169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: Engineering Village, </a:t>
            </a:r>
            <a:r>
              <a:rPr lang="en-US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Inspec</a:t>
            </a:r>
            <a:endParaRPr lang="en-US" sz="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2657D8-7E3E-D533-A16E-4974A9AD9C83}"/>
              </a:ext>
            </a:extLst>
          </p:cNvPr>
          <p:cNvSpPr/>
          <p:nvPr/>
        </p:nvSpPr>
        <p:spPr bwMode="auto">
          <a:xfrm>
            <a:off x="4263180" y="1227201"/>
            <a:ext cx="2941163" cy="18582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1957-5CEE-DFB6-542C-EAA1CC1C3A93}"/>
              </a:ext>
            </a:extLst>
          </p:cNvPr>
          <p:cNvSpPr txBox="1"/>
          <p:nvPr/>
        </p:nvSpPr>
        <p:spPr>
          <a:xfrm>
            <a:off x="4464036" y="1255482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Several conferences and journals</a:t>
            </a:r>
          </a:p>
        </p:txBody>
      </p:sp>
      <p:pic>
        <p:nvPicPr>
          <p:cNvPr id="12" name="Picture 11" descr="A red cover with black lines and black text&#10;&#10;Description automatically generated">
            <a:extLst>
              <a:ext uri="{FF2B5EF4-FFF2-40B4-BE49-F238E27FC236}">
                <a16:creationId xmlns:a16="http://schemas.microsoft.com/office/drawing/2014/main" id="{2915DBDB-B03E-2856-D4C9-98C4F221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80" y="1597542"/>
            <a:ext cx="630959" cy="976015"/>
          </a:xfrm>
          <a:prstGeom prst="rect">
            <a:avLst/>
          </a:prstGeom>
        </p:spPr>
      </p:pic>
      <p:pic>
        <p:nvPicPr>
          <p:cNvPr id="13" name="Picture 12" descr="A close-up of a book&#10;&#10;Description automatically generated">
            <a:extLst>
              <a:ext uri="{FF2B5EF4-FFF2-40B4-BE49-F238E27FC236}">
                <a16:creationId xmlns:a16="http://schemas.microsoft.com/office/drawing/2014/main" id="{9FD5F056-2A48-1347-1E0C-6E5A6534D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283" y="1749493"/>
            <a:ext cx="1756294" cy="709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ECD616-6595-4C45-C46B-D266FEC3A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480" y="2688096"/>
            <a:ext cx="2481344" cy="292274"/>
          </a:xfrm>
          <a:prstGeom prst="rect">
            <a:avLst/>
          </a:prstGeom>
        </p:spPr>
      </p:pic>
      <p:sp>
        <p:nvSpPr>
          <p:cNvPr id="2" name="Left Arrow 1">
            <a:extLst>
              <a:ext uri="{FF2B5EF4-FFF2-40B4-BE49-F238E27FC236}">
                <a16:creationId xmlns:a16="http://schemas.microsoft.com/office/drawing/2014/main" id="{6F445CC2-A00E-229C-5747-C594F7E12679}"/>
              </a:ext>
            </a:extLst>
          </p:cNvPr>
          <p:cNvSpPr/>
          <p:nvPr/>
        </p:nvSpPr>
        <p:spPr bwMode="auto">
          <a:xfrm>
            <a:off x="377796" y="4024682"/>
            <a:ext cx="753534" cy="262467"/>
          </a:xfrm>
          <a:prstGeom prst="leftArrow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07970-E1E1-F46C-FCDE-25B4259ED062}"/>
              </a:ext>
            </a:extLst>
          </p:cNvPr>
          <p:cNvSpPr txBox="1"/>
          <p:nvPr/>
        </p:nvSpPr>
        <p:spPr>
          <a:xfrm>
            <a:off x="395009" y="3655350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27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B19E-45E5-2DC6-FA1F-1DAE2B5F9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64B7A9C-910C-E6D1-73F6-A67809F1AFD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982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The usual trade-offs…!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50419E13-5E04-F6D3-4BDA-D1F2A4376DDF}"/>
              </a:ext>
            </a:extLst>
          </p:cNvPr>
          <p:cNvSpPr/>
          <p:nvPr/>
        </p:nvSpPr>
        <p:spPr>
          <a:xfrm>
            <a:off x="1957753" y="2571750"/>
            <a:ext cx="5228493" cy="26230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1A124-1E77-7560-F4D8-53A02D0D6086}"/>
              </a:ext>
            </a:extLst>
          </p:cNvPr>
          <p:cNvSpPr txBox="1"/>
          <p:nvPr/>
        </p:nvSpPr>
        <p:spPr>
          <a:xfrm>
            <a:off x="1509553" y="2901457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1EB51-4CB0-A30C-FAFE-1D0E1EDC6645}"/>
              </a:ext>
            </a:extLst>
          </p:cNvPr>
          <p:cNvSpPr txBox="1"/>
          <p:nvPr/>
        </p:nvSpPr>
        <p:spPr>
          <a:xfrm>
            <a:off x="6547445" y="2901458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EB040-C267-FEAE-2864-8E18FA740F3C}"/>
              </a:ext>
            </a:extLst>
          </p:cNvPr>
          <p:cNvSpPr txBox="1"/>
          <p:nvPr/>
        </p:nvSpPr>
        <p:spPr>
          <a:xfrm>
            <a:off x="6547445" y="1871255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IBM’s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TrueNorth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IBM’s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NorthPole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6567A-BD33-8FF6-1FAB-195BD7375345}"/>
              </a:ext>
            </a:extLst>
          </p:cNvPr>
          <p:cNvSpPr txBox="1"/>
          <p:nvPr/>
        </p:nvSpPr>
        <p:spPr>
          <a:xfrm>
            <a:off x="1600654" y="1932522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SpiNNaker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E548D-747D-427E-F427-DCE663904864}"/>
              </a:ext>
            </a:extLst>
          </p:cNvPr>
          <p:cNvSpPr txBox="1"/>
          <p:nvPr/>
        </p:nvSpPr>
        <p:spPr>
          <a:xfrm>
            <a:off x="4197516" y="1569979"/>
            <a:ext cx="11560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Akida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Loihi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Loihi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BrainScaleS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E0CE3-7953-5985-E770-C58D75705B7C}"/>
              </a:ext>
            </a:extLst>
          </p:cNvPr>
          <p:cNvSpPr txBox="1"/>
          <p:nvPr/>
        </p:nvSpPr>
        <p:spPr>
          <a:xfrm>
            <a:off x="2603624" y="3133742"/>
            <a:ext cx="1481496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Other trade-offs: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Programmability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On-chip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18586-C6AC-3A41-3CDA-7106C323C165}"/>
              </a:ext>
            </a:extLst>
          </p:cNvPr>
          <p:cNvSpPr txBox="1"/>
          <p:nvPr/>
        </p:nvSpPr>
        <p:spPr>
          <a:xfrm>
            <a:off x="6547445" y="3133742"/>
            <a:ext cx="1957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analog circuits</a:t>
            </a:r>
          </a:p>
          <a:p>
            <a:endParaRPr lang="en-US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backend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DAC/ADC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EFEE6-5D8E-D256-1D72-14BCAC36A1E2}"/>
              </a:ext>
            </a:extLst>
          </p:cNvPr>
          <p:cNvSpPr txBox="1"/>
          <p:nvPr/>
        </p:nvSpPr>
        <p:spPr>
          <a:xfrm>
            <a:off x="913598" y="3133742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digital circuits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CA2219-D733-347C-2A88-859C8CF0AC61}"/>
              </a:ext>
            </a:extLst>
          </p:cNvPr>
          <p:cNvSpPr txBox="1"/>
          <p:nvPr/>
        </p:nvSpPr>
        <p:spPr>
          <a:xfrm>
            <a:off x="3280620" y="1055792"/>
            <a:ext cx="2582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not do everything in software?</a:t>
            </a:r>
          </a:p>
        </p:txBody>
      </p:sp>
      <p:pic>
        <p:nvPicPr>
          <p:cNvPr id="21" name="Picture 20" descr="A diagram of a circuit&#10;&#10;AI-generated content may be incorrect.">
            <a:extLst>
              <a:ext uri="{FF2B5EF4-FFF2-40B4-BE49-F238E27FC236}">
                <a16:creationId xmlns:a16="http://schemas.microsoft.com/office/drawing/2014/main" id="{CCE7295E-BF0D-5E29-9463-82087EBC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92" y="3141477"/>
            <a:ext cx="2059219" cy="1000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DEA10F-704D-E9E4-0772-913BF0AE1B0F}"/>
              </a:ext>
            </a:extLst>
          </p:cNvPr>
          <p:cNvSpPr txBox="1"/>
          <p:nvPr/>
        </p:nvSpPr>
        <p:spPr>
          <a:xfrm>
            <a:off x="4374807" y="4372655"/>
            <a:ext cx="195758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DOI: 10.1109/TCSI.2010.2089556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B8ECE4-3B85-F981-4556-D3FB52C5BE33}"/>
              </a:ext>
            </a:extLst>
          </p:cNvPr>
          <p:cNvSpPr txBox="1"/>
          <p:nvPr/>
        </p:nvSpPr>
        <p:spPr>
          <a:xfrm>
            <a:off x="4852854" y="4151228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 neuron</a:t>
            </a:r>
          </a:p>
        </p:txBody>
      </p:sp>
    </p:spTree>
    <p:extLst>
      <p:ext uri="{BB962C8B-B14F-4D97-AF65-F5344CB8AC3E}">
        <p14:creationId xmlns:p14="http://schemas.microsoft.com/office/powerpoint/2010/main" val="2073022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6A188BCE-97A6-25C9-9B60-456557967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11714"/>
            <a:ext cx="9144000" cy="40797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decline of traditional computer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FD129B-9BD5-A433-2927-0718D112D2F3}"/>
              </a:ext>
            </a:extLst>
          </p:cNvPr>
          <p:cNvSpPr/>
          <p:nvPr/>
        </p:nvSpPr>
        <p:spPr>
          <a:xfrm>
            <a:off x="5462362" y="1791519"/>
            <a:ext cx="3241801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number of records over the years that were found for the “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computer architecture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” thesaurus term. The field had its peak around 1985 and has since been in decline.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Data source: Elsevier Engineering Village thesaurus.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27AD993-4A44-AFED-4061-82A8CC32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" y="1315501"/>
            <a:ext cx="4849127" cy="29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24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F4283-C353-8EA5-3BFC-15E87BF23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A944FD-9C88-5A7D-6101-404FD9154B2A}"/>
              </a:ext>
            </a:extLst>
          </p:cNvPr>
          <p:cNvSpPr/>
          <p:nvPr/>
        </p:nvSpPr>
        <p:spPr bwMode="auto">
          <a:xfrm>
            <a:off x="0" y="4427145"/>
            <a:ext cx="9144000" cy="7163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6177AC5-3D20-2A09-6693-248F81D7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9" y="476953"/>
            <a:ext cx="7749752" cy="4567279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CDB915D-D55B-A424-4187-D8D271C28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191" y="674816"/>
            <a:ext cx="1135327" cy="298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E34A7C-C5B0-0692-42C6-6C690CBE634D}"/>
              </a:ext>
            </a:extLst>
          </p:cNvPr>
          <p:cNvSpPr txBox="1"/>
          <p:nvPr/>
        </p:nvSpPr>
        <p:spPr>
          <a:xfrm>
            <a:off x="4426522" y="716479"/>
            <a:ext cx="27169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: Engineering Village, </a:t>
            </a:r>
            <a:r>
              <a:rPr lang="en-US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Inspec</a:t>
            </a:r>
            <a:endParaRPr lang="en-US" sz="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97E0C6-1750-3CBC-DB56-7497BD085181}"/>
              </a:ext>
            </a:extLst>
          </p:cNvPr>
          <p:cNvSpPr txBox="1"/>
          <p:nvPr/>
        </p:nvSpPr>
        <p:spPr>
          <a:xfrm rot="20494732">
            <a:off x="3085823" y="1683945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B8559-A616-F71B-8535-5C5F8CEA80AF}"/>
              </a:ext>
            </a:extLst>
          </p:cNvPr>
          <p:cNvSpPr txBox="1"/>
          <p:nvPr/>
        </p:nvSpPr>
        <p:spPr>
          <a:xfrm rot="19279373">
            <a:off x="6654989" y="2725301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Thermodynamic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F813B-2599-6E0A-1FA3-94963B560B1F}"/>
              </a:ext>
            </a:extLst>
          </p:cNvPr>
          <p:cNvSpPr txBox="1"/>
          <p:nvPr/>
        </p:nvSpPr>
        <p:spPr>
          <a:xfrm rot="693637">
            <a:off x="6644177" y="3635781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Hypercomputation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654211-80FE-4831-80A3-3EF962666C6C}"/>
              </a:ext>
            </a:extLst>
          </p:cNvPr>
          <p:cNvSpPr txBox="1"/>
          <p:nvPr/>
        </p:nvSpPr>
        <p:spPr>
          <a:xfrm rot="20846841">
            <a:off x="3474685" y="278884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Reservoir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C0258D4D-5741-D52F-B8BE-E1E68CDCB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717" y="584383"/>
            <a:ext cx="3099245" cy="1219972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Popularity of selected individual UCOMP approaches</a:t>
            </a:r>
          </a:p>
        </p:txBody>
      </p:sp>
    </p:spTree>
    <p:extLst>
      <p:ext uri="{BB962C8B-B14F-4D97-AF65-F5344CB8AC3E}">
        <p14:creationId xmlns:p14="http://schemas.microsoft.com/office/powerpoint/2010/main" val="2767679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2835BA-9925-8353-67C8-52918A728F7E}"/>
              </a:ext>
            </a:extLst>
          </p:cNvPr>
          <p:cNvSpPr/>
          <p:nvPr/>
        </p:nvSpPr>
        <p:spPr bwMode="auto">
          <a:xfrm>
            <a:off x="0" y="4427145"/>
            <a:ext cx="9144000" cy="7163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with orange line and gray line&#10;&#10;Description automatically generated">
            <a:extLst>
              <a:ext uri="{FF2B5EF4-FFF2-40B4-BE49-F238E27FC236}">
                <a16:creationId xmlns:a16="http://schemas.microsoft.com/office/drawing/2014/main" id="{55A8CD11-8C44-0DBF-6BAC-95D4C4D1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5080"/>
            <a:ext cx="7772400" cy="45427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3A1A33D-7504-5552-4BC0-E05568DD4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130" y="759902"/>
            <a:ext cx="1135327" cy="298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5B713B-A399-5950-B14C-148428C2C838}"/>
              </a:ext>
            </a:extLst>
          </p:cNvPr>
          <p:cNvSpPr txBox="1"/>
          <p:nvPr/>
        </p:nvSpPr>
        <p:spPr>
          <a:xfrm>
            <a:off x="296461" y="801565"/>
            <a:ext cx="27169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800" b="0" dirty="0">
                <a:latin typeface="Arial" panose="020B0604020202020204" pitchFamily="34" charset="0"/>
                <a:cs typeface="Arial" panose="020B0604020202020204" pitchFamily="34" charset="0"/>
              </a:rPr>
              <a:t>: Engineering Village, </a:t>
            </a:r>
            <a:r>
              <a:rPr lang="en-US" sz="800" b="0" dirty="0" err="1">
                <a:latin typeface="Arial" panose="020B0604020202020204" pitchFamily="34" charset="0"/>
                <a:cs typeface="Arial" panose="020B0604020202020204" pitchFamily="34" charset="0"/>
              </a:rPr>
              <a:t>Inspec</a:t>
            </a:r>
            <a:endParaRPr lang="en-US" sz="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6A9D-2ACF-5083-7CFC-BAEC007B34A7}"/>
              </a:ext>
            </a:extLst>
          </p:cNvPr>
          <p:cNvSpPr txBox="1"/>
          <p:nvPr/>
        </p:nvSpPr>
        <p:spPr>
          <a:xfrm rot="20411094">
            <a:off x="4399213" y="3723659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A5A5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automata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0CFD4-5445-C3F6-57E7-A3399A7CDB52}"/>
              </a:ext>
            </a:extLst>
          </p:cNvPr>
          <p:cNvSpPr txBox="1"/>
          <p:nvPr/>
        </p:nvSpPr>
        <p:spPr>
          <a:xfrm rot="17179084">
            <a:off x="6473605" y="1927859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Reservoir computing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A38DFAEA-5221-993F-6E23-9C396EA6F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17" y="1185083"/>
            <a:ext cx="3644283" cy="1311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267D6B0B-CFE7-56EC-46DB-D9E61CBF8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604" y="2655257"/>
            <a:ext cx="2425052" cy="1363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41FA3-A959-F4BE-930D-2BF42DD52631}"/>
              </a:ext>
            </a:extLst>
          </p:cNvPr>
          <p:cNvSpPr txBox="1"/>
          <p:nvPr/>
        </p:nvSpPr>
        <p:spPr>
          <a:xfrm>
            <a:off x="4659912" y="1609765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6B19E-6B90-69D6-1BE4-9F676D32CFEE}"/>
              </a:ext>
            </a:extLst>
          </p:cNvPr>
          <p:cNvSpPr txBox="1"/>
          <p:nvPr/>
        </p:nvSpPr>
        <p:spPr>
          <a:xfrm>
            <a:off x="3949228" y="3139367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F72F1-0C40-005D-442F-AFD8E541F04B}"/>
              </a:ext>
            </a:extLst>
          </p:cNvPr>
          <p:cNvSpPr txBox="1"/>
          <p:nvPr/>
        </p:nvSpPr>
        <p:spPr>
          <a:xfrm>
            <a:off x="4248332" y="2619494"/>
            <a:ext cx="2778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overlook?</a:t>
            </a:r>
          </a:p>
        </p:txBody>
      </p:sp>
    </p:spTree>
    <p:extLst>
      <p:ext uri="{BB962C8B-B14F-4D97-AF65-F5344CB8AC3E}">
        <p14:creationId xmlns:p14="http://schemas.microsoft.com/office/powerpoint/2010/main" val="2296100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is material and Physical Reservoir Computing (PRC)?</a:t>
            </a:r>
          </a:p>
        </p:txBody>
      </p:sp>
      <p:sp>
        <p:nvSpPr>
          <p:cNvPr id="10243" name="TextBox 1">
            <a:extLst>
              <a:ext uri="{FF2B5EF4-FFF2-40B4-BE49-F238E27FC236}">
                <a16:creationId xmlns:a16="http://schemas.microsoft.com/office/drawing/2014/main" id="{F5E72C14-26EA-BFAF-36CB-7F701409B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75" y="995332"/>
            <a:ext cx="828644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A physical reservoir computer is a system in which the reservoir is realized with a physical system.</a:t>
            </a:r>
            <a:endParaRPr lang="en-US" altLang="en-US" sz="1350" b="0" dirty="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0821B-32A5-C8F7-AB8A-EA0D3BC247AF}"/>
              </a:ext>
            </a:extLst>
          </p:cNvPr>
          <p:cNvSpPr txBox="1"/>
          <p:nvPr/>
        </p:nvSpPr>
        <p:spPr>
          <a:xfrm>
            <a:off x="0" y="3874802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: Tanaka et al., Recent advances in physical reservoir computing: A review, 2019,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https://doi.org/10.1016/j.neunet.2019.03.005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8125A28-072D-0581-ACEA-C9D8231B2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1674969"/>
            <a:ext cx="7772400" cy="20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9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2018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Questions of interest for Physical Reservoir Computing (PRC)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CECBB-3964-B542-67EA-2FEE58130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359" y="1017071"/>
            <a:ext cx="8399281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How much control does on have over the fabrication process?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Reproducibility of input-output mapping?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How to interface with a material/device?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Memory capacity?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Signal attenuation/amplification?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Cycle-to-cycle variation?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Device-to-device variation?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In-situ or ex-situ training? The challenging part tends to be the </a:t>
            </a:r>
            <a:r>
              <a:rPr lang="en-US" altLang="en-US" sz="1800" b="0" i="1" dirty="0">
                <a:cs typeface="Arial" panose="020B0604020202020204" pitchFamily="34" charset="0"/>
              </a:rPr>
              <a:t>in </a:t>
            </a:r>
            <a:r>
              <a:rPr lang="en-US" altLang="en-US" sz="1800" b="0" i="1" dirty="0" err="1">
                <a:cs typeface="Arial" panose="020B0604020202020204" pitchFamily="34" charset="0"/>
              </a:rPr>
              <a:t>materio</a:t>
            </a:r>
            <a:r>
              <a:rPr lang="en-US" altLang="en-US" sz="1800" b="0" i="1" dirty="0">
                <a:cs typeface="Arial" panose="020B0604020202020204" pitchFamily="34" charset="0"/>
              </a:rPr>
              <a:t> </a:t>
            </a:r>
            <a:r>
              <a:rPr lang="en-US" altLang="en-US" sz="1800" b="0" dirty="0">
                <a:cs typeface="Arial" panose="020B0604020202020204" pitchFamily="34" charset="0"/>
              </a:rPr>
              <a:t>implementation of the readout and training.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What pre- and post-processing is necessary? What will it “cost?”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24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550"/>
            <a:ext cx="9144000" cy="582216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altLang="x-none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recognition in a bucket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4B56B-3C5A-5CB0-144A-038D5BFAEA9C}"/>
              </a:ext>
            </a:extLst>
          </p:cNvPr>
          <p:cNvSpPr txBox="1"/>
          <p:nvPr/>
        </p:nvSpPr>
        <p:spPr>
          <a:xfrm>
            <a:off x="6737954" y="4126057"/>
            <a:ext cx="46435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DOI: 10.1007/978-3-540-39432-7_63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7BDB9A-CAA3-1905-E7D8-ACA0C119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853">
            <a:off x="7069999" y="2890795"/>
            <a:ext cx="1542906" cy="1074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text, indoor, wall, cluttered&#10;&#10;Description automatically generated">
            <a:extLst>
              <a:ext uri="{FF2B5EF4-FFF2-40B4-BE49-F238E27FC236}">
                <a16:creationId xmlns:a16="http://schemas.microsoft.com/office/drawing/2014/main" id="{B56DE80E-7656-A0A7-655B-22888E86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992" y="978149"/>
            <a:ext cx="4333962" cy="3271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614B0-E9C8-A541-EA19-8A37BDBE42FE}"/>
              </a:ext>
            </a:extLst>
          </p:cNvPr>
          <p:cNvSpPr txBox="1"/>
          <p:nvPr/>
        </p:nvSpPr>
        <p:spPr>
          <a:xfrm>
            <a:off x="3315338" y="3120168"/>
            <a:ext cx="1043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tank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41EAA-8C0C-1F90-2658-57EDC1DCE155}"/>
              </a:ext>
            </a:extLst>
          </p:cNvPr>
          <p:cNvSpPr txBox="1"/>
          <p:nvPr/>
        </p:nvSpPr>
        <p:spPr>
          <a:xfrm>
            <a:off x="834173" y="3725947"/>
            <a:ext cx="1363939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Overhead projector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034A63-F346-2A95-5BCC-8175840D13E3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 flipV="1">
            <a:off x="2198112" y="3661619"/>
            <a:ext cx="1311345" cy="191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631CB2-CA70-782E-4717-0D043B8515FF}"/>
              </a:ext>
            </a:extLst>
          </p:cNvPr>
          <p:cNvSpPr txBox="1"/>
          <p:nvPr/>
        </p:nvSpPr>
        <p:spPr>
          <a:xfrm>
            <a:off x="346343" y="922500"/>
            <a:ext cx="1925304" cy="25160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electric motors perturb water surface</a:t>
            </a:r>
          </a:p>
          <a:p>
            <a:pPr algn="r"/>
            <a:endParaRPr lang="en-US" sz="105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320x240 pixels, 5 frames webcam films inference patters</a:t>
            </a:r>
          </a:p>
          <a:p>
            <a:pPr algn="r"/>
            <a:endParaRPr lang="en-US" sz="105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Sobel edge detection mask that was suitably </a:t>
            </a:r>
            <a:r>
              <a:rPr lang="en-US" sz="105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thresholded</a:t>
            </a:r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remove noise and averaged to produce a 32x24 grid. The cells of this matrix were used as the input values for 50 </a:t>
            </a:r>
            <a:r>
              <a:rPr lang="en-US" sz="105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perceptrons</a:t>
            </a:r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parallel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AEA8-3AAD-081A-AD74-52C08E54B4CE}"/>
              </a:ext>
            </a:extLst>
          </p:cNvPr>
          <p:cNvSpPr txBox="1"/>
          <p:nvPr/>
        </p:nvSpPr>
        <p:spPr>
          <a:xfrm>
            <a:off x="6802484" y="1078543"/>
            <a:ext cx="1925304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XOR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recognition (“zero”/”one” task)</a:t>
            </a:r>
          </a:p>
          <a:p>
            <a:pPr marL="350838" lvl="1" indent="-117475">
              <a:buFont typeface="Arial" panose="020B0604020202020204" pitchFamily="34" charset="0"/>
              <a:buChar char="•"/>
            </a:pPr>
            <a:r>
              <a:rPr lang="en-US" sz="1050" b="0" dirty="0">
                <a:latin typeface="Arial" panose="020B0604020202020204" pitchFamily="34" charset="0"/>
                <a:cs typeface="Arial" panose="020B0604020202020204" pitchFamily="34" charset="0"/>
              </a:rPr>
              <a:t>25% mistakes with single perceptron</a:t>
            </a:r>
          </a:p>
          <a:p>
            <a:pPr marL="350838" lvl="1" indent="-117475">
              <a:buFont typeface="Arial" panose="020B0604020202020204" pitchFamily="34" charset="0"/>
              <a:buChar char="•"/>
            </a:pPr>
            <a:r>
              <a:rPr lang="en-US" sz="1050" b="0" dirty="0">
                <a:latin typeface="Arial" panose="020B0604020202020204" pitchFamily="34" charset="0"/>
                <a:cs typeface="Arial" panose="020B0604020202020204" pitchFamily="34" charset="0"/>
              </a:rPr>
              <a:t>1.5% mistakes when passed through water.</a:t>
            </a:r>
          </a:p>
          <a:p>
            <a:endParaRPr lang="en-US" sz="105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81486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550"/>
            <a:ext cx="9144000" cy="582216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altLang="x-none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 recognition in a bucket (2)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63091B-8BD2-45C1-DC55-C8EBB7D3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7850">
            <a:off x="5580992" y="1748635"/>
            <a:ext cx="2674597" cy="1779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text, wall, indoor, cluttered&#10;&#10;Description automatically generated">
            <a:extLst>
              <a:ext uri="{FF2B5EF4-FFF2-40B4-BE49-F238E27FC236}">
                <a16:creationId xmlns:a16="http://schemas.microsoft.com/office/drawing/2014/main" id="{76E91263-328A-219D-E8CE-0B958CD5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22" y="1256878"/>
            <a:ext cx="3799963" cy="252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E3134-AB7E-0FB8-B7EF-72AEA0A804ED}"/>
              </a:ext>
            </a:extLst>
          </p:cNvPr>
          <p:cNvSpPr txBox="1"/>
          <p:nvPr/>
        </p:nvSpPr>
        <p:spPr>
          <a:xfrm>
            <a:off x="1292422" y="3784455"/>
            <a:ext cx="3799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Fernando and </a:t>
            </a:r>
            <a:r>
              <a:rPr lang="en-US" sz="1000" b="0" dirty="0" err="1">
                <a:latin typeface="Arial" panose="020B0604020202020204" pitchFamily="34" charset="0"/>
                <a:cs typeface="Arial" panose="020B0604020202020204" pitchFamily="34" charset="0"/>
              </a:rPr>
              <a:t>Sajakka</a:t>
            </a:r>
            <a:r>
              <a:rPr lang="en-US" sz="1000" b="0" dirty="0">
                <a:latin typeface="Arial" panose="020B0604020202020204" pitchFamily="34" charset="0"/>
                <a:cs typeface="Arial" panose="020B0604020202020204" pitchFamily="34" charset="0"/>
              </a:rPr>
              <a:t> experiment replication.</a:t>
            </a:r>
          </a:p>
        </p:txBody>
      </p:sp>
    </p:spTree>
    <p:extLst>
      <p:ext uri="{BB962C8B-B14F-4D97-AF65-F5344CB8AC3E}">
        <p14:creationId xmlns:p14="http://schemas.microsoft.com/office/powerpoint/2010/main" val="69011023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72E46E-B1FC-6B59-687B-499D112E7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6973"/>
            <a:ext cx="9144000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RC based on solitary-like waves dynamics of film flows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A6B1938-FB7B-5938-80A2-C8B73FA3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" y="910551"/>
            <a:ext cx="4616492" cy="3024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5D56BA-C17B-ABFA-28AE-EE00175839A7}"/>
              </a:ext>
            </a:extLst>
          </p:cNvPr>
          <p:cNvSpPr txBox="1"/>
          <p:nvPr/>
        </p:nvSpPr>
        <p:spPr>
          <a:xfrm>
            <a:off x="306324" y="3962301"/>
            <a:ext cx="4616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Maksymov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Pototsky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, Reservoir computing based on solitary-like waves dynamics of film flows: a proof of concept, 2023,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https://arxiv.org/abs/2303.01801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Picture 3" descr="A picture containing text, font, line, plot&#10;&#10;Description automatically generated">
            <a:extLst>
              <a:ext uri="{FF2B5EF4-FFF2-40B4-BE49-F238E27FC236}">
                <a16:creationId xmlns:a16="http://schemas.microsoft.com/office/drawing/2014/main" id="{0CE529D4-ABD8-C2B5-D4C1-5B988EAD2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70" y="1273648"/>
            <a:ext cx="3625225" cy="195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1C0C2-0102-D720-F5B6-4832C335565F}"/>
              </a:ext>
            </a:extLst>
          </p:cNvPr>
          <p:cNvSpPr txBox="1"/>
          <p:nvPr/>
        </p:nvSpPr>
        <p:spPr>
          <a:xfrm>
            <a:off x="5899122" y="910551"/>
            <a:ext cx="2268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Mackey-Glass time series task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DB07E-1EB1-3E96-486F-0092F2B944BA}"/>
              </a:ext>
            </a:extLst>
          </p:cNvPr>
          <p:cNvSpPr txBox="1"/>
          <p:nvPr/>
        </p:nvSpPr>
        <p:spPr>
          <a:xfrm>
            <a:off x="5102670" y="3209531"/>
            <a:ext cx="38974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electric signal modulates the pump flow: ’1’ states are implemented as a brief change in the flow rate that results in the generation of one.</a:t>
            </a:r>
            <a:endParaRPr lang="en-US" sz="12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6FDB6-0B2B-588A-5923-34D91BF1310D}"/>
              </a:ext>
            </a:extLst>
          </p:cNvPr>
          <p:cNvSpPr txBox="1"/>
          <p:nvPr/>
        </p:nvSpPr>
        <p:spPr>
          <a:xfrm>
            <a:off x="5102670" y="3843533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used for outputs. Output layer in software.</a:t>
            </a:r>
          </a:p>
        </p:txBody>
      </p:sp>
    </p:spTree>
    <p:extLst>
      <p:ext uri="{BB962C8B-B14F-4D97-AF65-F5344CB8AC3E}">
        <p14:creationId xmlns:p14="http://schemas.microsoft.com/office/powerpoint/2010/main" val="772488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5550"/>
            <a:ext cx="9144000" cy="582216"/>
          </a:xfrm>
          <a:noFill/>
        </p:spPr>
        <p:txBody>
          <a:bodyPr>
            <a:normAutofit/>
          </a:bodyPr>
          <a:lstStyle/>
          <a:p>
            <a:pPr algn="ctr" eaLnBrk="1" hangingPunct="1"/>
            <a:r>
              <a:rPr lang="en-US" altLang="x-none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 reservoir computing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B56055-9855-55E0-D2FF-6D26C167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3399">
            <a:off x="291345" y="1252363"/>
            <a:ext cx="3022422" cy="1378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plant with red dots&#10;&#10;Description automatically generated">
            <a:extLst>
              <a:ext uri="{FF2B5EF4-FFF2-40B4-BE49-F238E27FC236}">
                <a16:creationId xmlns:a16="http://schemas.microsoft.com/office/drawing/2014/main" id="{9A0C9A60-8119-8B3A-B524-D55252B2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918" y="1714694"/>
            <a:ext cx="5429250" cy="20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33213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DE9DBC-23BB-B609-482B-A75DDFD27C71}"/>
              </a:ext>
            </a:extLst>
          </p:cNvPr>
          <p:cNvSpPr txBox="1"/>
          <p:nvPr/>
        </p:nvSpPr>
        <p:spPr>
          <a:xfrm>
            <a:off x="610194" y="3912520"/>
            <a:ext cx="348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Coulombe, Computing with networks of nonlinear mechanical oscillators, 2017,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https://doi.org/10.1371/journal.pone.0178663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D28D35-8FF3-E84E-092B-8E1C3FCE4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6973"/>
            <a:ext cx="9144000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Computing with networks of nonlinear mechanical oscillators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66988D99-367B-A18A-AC67-66147F45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" y="1594990"/>
            <a:ext cx="3178826" cy="1547309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B1145501-DC4B-B1A9-D7D7-5B81A5BD2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424" y="1157147"/>
            <a:ext cx="4597400" cy="165100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3FC2D49-417A-EEE4-9407-515439897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098" y="2938973"/>
            <a:ext cx="1686958" cy="15473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A68EB8-7CCE-1724-953D-4F4090170F9A}"/>
              </a:ext>
            </a:extLst>
          </p:cNvPr>
          <p:cNvSpPr txBox="1"/>
          <p:nvPr/>
        </p:nvSpPr>
        <p:spPr>
          <a:xfrm>
            <a:off x="703875" y="1026757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Anharmonic = not simply harmonic</a:t>
            </a:r>
          </a:p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Springs with damping. Random couplings.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2A235-6441-5FD4-69E7-A902E8A14AE4}"/>
              </a:ext>
            </a:extLst>
          </p:cNvPr>
          <p:cNvSpPr txBox="1"/>
          <p:nvPr/>
        </p:nvSpPr>
        <p:spPr>
          <a:xfrm>
            <a:off x="1207912" y="3204873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N= 400 oscillators</a:t>
            </a:r>
          </a:p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Parity + spoken words tasks</a:t>
            </a:r>
          </a:p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simulations only.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A3930-AE37-5AB2-BF8C-7FF3AFDADF85}"/>
              </a:ext>
            </a:extLst>
          </p:cNvPr>
          <p:cNvSpPr txBox="1"/>
          <p:nvPr/>
        </p:nvSpPr>
        <p:spPr>
          <a:xfrm>
            <a:off x="4813610" y="905935"/>
            <a:ext cx="73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5E6A5-2CA1-E536-D179-E27E29BE383E}"/>
              </a:ext>
            </a:extLst>
          </p:cNvPr>
          <p:cNvSpPr txBox="1"/>
          <p:nvPr/>
        </p:nvSpPr>
        <p:spPr>
          <a:xfrm>
            <a:off x="7128857" y="928317"/>
            <a:ext cx="61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926DE-D76A-AA30-C03A-ED55AFCCB9B7}"/>
              </a:ext>
            </a:extLst>
          </p:cNvPr>
          <p:cNvSpPr txBox="1"/>
          <p:nvPr/>
        </p:nvSpPr>
        <p:spPr>
          <a:xfrm>
            <a:off x="6826180" y="2596561"/>
            <a:ext cx="1217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3350A-D042-E2E9-2DDD-E9898772C79D}"/>
              </a:ext>
            </a:extLst>
          </p:cNvPr>
          <p:cNvSpPr txBox="1"/>
          <p:nvPr/>
        </p:nvSpPr>
        <p:spPr>
          <a:xfrm>
            <a:off x="5923368" y="913433"/>
            <a:ext cx="902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Parity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2E0F6-C5E6-8434-8629-A29BE9425445}"/>
              </a:ext>
            </a:extLst>
          </p:cNvPr>
          <p:cNvSpPr txBox="1"/>
          <p:nvPr/>
        </p:nvSpPr>
        <p:spPr>
          <a:xfrm rot="16200000">
            <a:off x="3305957" y="1894343"/>
            <a:ext cx="1299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Different parities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3C4798-83C6-C4FB-B29B-BE2D1DBF52DD}"/>
              </a:ext>
            </a:extLst>
          </p:cNvPr>
          <p:cNvSpPr txBox="1"/>
          <p:nvPr/>
        </p:nvSpPr>
        <p:spPr>
          <a:xfrm>
            <a:off x="3745754" y="1189661"/>
            <a:ext cx="415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u(t)</a:t>
            </a:r>
          </a:p>
        </p:txBody>
      </p:sp>
    </p:spTree>
    <p:extLst>
      <p:ext uri="{BB962C8B-B14F-4D97-AF65-F5344CB8AC3E}">
        <p14:creationId xmlns:p14="http://schemas.microsoft.com/office/powerpoint/2010/main" val="179376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34EA9-E0CE-1F91-8787-F02B7D65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8B6E99-BF3C-3348-6813-BF23A36C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0" y="0"/>
            <a:ext cx="8640400" cy="5168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B8B09-13CC-794E-3BA2-3EDF72C298E2}"/>
              </a:ext>
            </a:extLst>
          </p:cNvPr>
          <p:cNvSpPr txBox="1"/>
          <p:nvPr/>
        </p:nvSpPr>
        <p:spPr>
          <a:xfrm>
            <a:off x="1403405" y="470538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https://doi.org/10.3389/fnins.2022.959626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4AC3C0-9390-D3FF-9033-6F1E022FB9BC}"/>
              </a:ext>
            </a:extLst>
          </p:cNvPr>
          <p:cNvSpPr/>
          <p:nvPr/>
        </p:nvSpPr>
        <p:spPr>
          <a:xfrm>
            <a:off x="339865" y="1100517"/>
            <a:ext cx="8552335" cy="784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CF0EFE-DF6A-8ECE-4699-6F3675CC4F1F}"/>
              </a:ext>
            </a:extLst>
          </p:cNvPr>
          <p:cNvSpPr/>
          <p:nvPr/>
        </p:nvSpPr>
        <p:spPr>
          <a:xfrm>
            <a:off x="339865" y="2201035"/>
            <a:ext cx="8552335" cy="370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D59588-3546-2605-B57C-F294007ADC1B}"/>
              </a:ext>
            </a:extLst>
          </p:cNvPr>
          <p:cNvSpPr/>
          <p:nvPr/>
        </p:nvSpPr>
        <p:spPr>
          <a:xfrm>
            <a:off x="339864" y="3188264"/>
            <a:ext cx="8552335" cy="453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3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825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Reservoirs with atomic switch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72DFB-4957-7010-7445-FEE8708D0DA0}"/>
              </a:ext>
            </a:extLst>
          </p:cNvPr>
          <p:cNvSpPr txBox="1"/>
          <p:nvPr/>
        </p:nvSpPr>
        <p:spPr>
          <a:xfrm>
            <a:off x="-1" y="4151438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Lilak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, Woods, Scharnhorst K, Dunham, Teuscher, Stieg, </a:t>
            </a:r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Gimzewski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, Spoken Digit Classification by In-</a:t>
            </a:r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Materio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Reservoir Computing With Neuromorphic Atomic Switch Networks, 2021,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http://doi.org10.3389/fnano.2021.675792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A153747-B1BC-4242-8695-406CE79BF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606" y="978371"/>
            <a:ext cx="2857870" cy="301294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ECE9FA2-B180-0EC5-7DC6-861F69AB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24" y="1687323"/>
            <a:ext cx="2718562" cy="159504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19BF75A-7E19-882D-B7D1-7F0DDD7EC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913" y="1122145"/>
            <a:ext cx="2621554" cy="2745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A7AD7C-A48A-DDEF-A0D9-450552989C37}"/>
              </a:ext>
            </a:extLst>
          </p:cNvPr>
          <p:cNvSpPr txBox="1"/>
          <p:nvPr/>
        </p:nvSpPr>
        <p:spPr>
          <a:xfrm>
            <a:off x="629175" y="1186829"/>
            <a:ext cx="2032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Silver iodide (</a:t>
            </a:r>
            <a:r>
              <a:rPr lang="en-US" sz="12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Agl</a:t>
            </a:r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junctions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2F473-3B4E-E172-A058-3430D3E75319}"/>
              </a:ext>
            </a:extLst>
          </p:cNvPr>
          <p:cNvSpPr txBox="1"/>
          <p:nvPr/>
        </p:nvSpPr>
        <p:spPr>
          <a:xfrm>
            <a:off x="7377440" y="735725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Spoken digits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76826-4E1C-2FF6-E708-8484E015611E}"/>
              </a:ext>
            </a:extLst>
          </p:cNvPr>
          <p:cNvSpPr txBox="1"/>
          <p:nvPr/>
        </p:nvSpPr>
        <p:spPr>
          <a:xfrm>
            <a:off x="738980" y="3439903"/>
            <a:ext cx="181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Self-organizing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D0D18-6D6F-BD50-3E03-8678AC549847}"/>
              </a:ext>
            </a:extLst>
          </p:cNvPr>
          <p:cNvSpPr txBox="1"/>
          <p:nvPr/>
        </p:nvSpPr>
        <p:spPr>
          <a:xfrm>
            <a:off x="5118486" y="3282368"/>
            <a:ext cx="94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electrodes</a:t>
            </a:r>
          </a:p>
        </p:txBody>
      </p:sp>
    </p:spTree>
    <p:extLst>
      <p:ext uri="{BB962C8B-B14F-4D97-AF65-F5344CB8AC3E}">
        <p14:creationId xmlns:p14="http://schemas.microsoft.com/office/powerpoint/2010/main" val="1773122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Dynamic memristors for temporal information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1D105-1D7A-8328-BAC4-BADA6FA63D0F}"/>
              </a:ext>
            </a:extLst>
          </p:cNvPr>
          <p:cNvSpPr txBox="1"/>
          <p:nvPr/>
        </p:nvSpPr>
        <p:spPr>
          <a:xfrm>
            <a:off x="0" y="4223510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: Du et al. Reservoir computing using dynamic memristors for temporal information processing. Nat </a:t>
            </a:r>
            <a:r>
              <a:rPr lang="en-US" sz="700" b="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8, 2204 (2017).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https://doi.org/10.1038/s41467-017-02337-y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5526C-BE05-0620-C40D-66E5EE217831}"/>
              </a:ext>
            </a:extLst>
          </p:cNvPr>
          <p:cNvSpPr txBox="1"/>
          <p:nvPr/>
        </p:nvSpPr>
        <p:spPr>
          <a:xfrm>
            <a:off x="0" y="96202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Experimental demonstration of a memristor-based RC system using dynamic </a:t>
            </a:r>
          </a:p>
          <a:p>
            <a:pPr algn="ctr"/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memristor devices that offer internal, short-term memory effects. 88 memristors.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6D55F51-369E-5035-1D87-CA0C9ED8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72" y="1608356"/>
            <a:ext cx="3599207" cy="2573117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DD69DA-D6EF-1876-B5F1-85A583838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506" y="1608357"/>
            <a:ext cx="3355814" cy="25731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783C1-754D-FDC2-5538-9BF20A0A3FB3}"/>
              </a:ext>
            </a:extLst>
          </p:cNvPr>
          <p:cNvSpPr txBox="1"/>
          <p:nvPr/>
        </p:nvSpPr>
        <p:spPr>
          <a:xfrm>
            <a:off x="3242922" y="1650394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decay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5F98C-2403-8BA3-067F-66DE531E24B7}"/>
              </a:ext>
            </a:extLst>
          </p:cNvPr>
          <p:cNvSpPr txBox="1"/>
          <p:nvPr/>
        </p:nvSpPr>
        <p:spPr>
          <a:xfrm>
            <a:off x="7950772" y="1912004"/>
            <a:ext cx="1055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in </a:t>
            </a:r>
            <a:r>
              <a:rPr lang="en-US" sz="1100" b="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US" sz="1100" b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22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Reconfigurable perovskite nickelate electronics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1D105-1D7A-8328-BAC4-BADA6FA63D0F}"/>
              </a:ext>
            </a:extLst>
          </p:cNvPr>
          <p:cNvSpPr txBox="1"/>
          <p:nvPr/>
        </p:nvSpPr>
        <p:spPr>
          <a:xfrm>
            <a:off x="0" y="4223510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: Zhang et al., Reconfigurable perovskite nickelate electronics for artificial intelligence, 2022, 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https://doi.org/10.1126/science.abj7943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5526C-BE05-0620-C40D-66E5EE217831}"/>
              </a:ext>
            </a:extLst>
          </p:cNvPr>
          <p:cNvSpPr txBox="1"/>
          <p:nvPr/>
        </p:nvSpPr>
        <p:spPr>
          <a:xfrm>
            <a:off x="0" y="9254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Perovskite nickelate devices act as memristors and memcapacitors for RC.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CCC537-4084-8135-53E9-CE8C6A06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19" y="1341359"/>
            <a:ext cx="4432183" cy="2654569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575CAF0-5AC3-E69F-DBF8-0C7865662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02" y="1414469"/>
            <a:ext cx="4027594" cy="25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47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80411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First Josephson Junction (JJ) reservoir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283E2-36FA-0006-D7A6-D3DAECC2B8D5}"/>
              </a:ext>
            </a:extLst>
          </p:cNvPr>
          <p:cNvSpPr txBox="1"/>
          <p:nvPr/>
        </p:nvSpPr>
        <p:spPr>
          <a:xfrm>
            <a:off x="7308884" y="3869228"/>
            <a:ext cx="1673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Rowlands et al., Reservoir Computing with Superconducting Electronics, 2021, </a:t>
            </a:r>
            <a:r>
              <a:rPr lang="en-US" sz="700" b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https://arxiv.org/abs/2103.02522</a:t>
            </a:r>
            <a:r>
              <a:rPr lang="en-US" sz="7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FEE022-B642-6C6E-2228-2806C3F4A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09" y="1041759"/>
            <a:ext cx="2816170" cy="314363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DDF9ABB-A7DE-24EC-C82D-CAC015BDC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921" y="878032"/>
            <a:ext cx="2512314" cy="3514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2464E8-7627-B17D-047F-3B17BDEF8022}"/>
              </a:ext>
            </a:extLst>
          </p:cNvPr>
          <p:cNvSpPr txBox="1"/>
          <p:nvPr/>
        </p:nvSpPr>
        <p:spPr>
          <a:xfrm>
            <a:off x="-1" y="1101714"/>
            <a:ext cx="111492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Josephson transmission line (superconducting oscillators)</a:t>
            </a:r>
          </a:p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&gt;100GHz</a:t>
            </a:r>
          </a:p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to selected JJs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1C928-5F72-BA9F-DD3A-6DC09440098F}"/>
              </a:ext>
            </a:extLst>
          </p:cNvPr>
          <p:cNvSpPr txBox="1"/>
          <p:nvPr/>
        </p:nvSpPr>
        <p:spPr>
          <a:xfrm>
            <a:off x="-35495" y="2395040"/>
            <a:ext cx="11149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Wave-like reservoir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F91AB-9357-6158-63E8-888CE99DB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922" y="1003238"/>
            <a:ext cx="1906314" cy="885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4B696-682F-C383-1E17-3EDCC25D4A83}"/>
              </a:ext>
            </a:extLst>
          </p:cNvPr>
          <p:cNvSpPr txBox="1"/>
          <p:nvPr/>
        </p:nvSpPr>
        <p:spPr>
          <a:xfrm>
            <a:off x="6966407" y="1888752"/>
            <a:ext cx="300479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https://www.youtube.com/watch?v=1bWjyQ1326g</a:t>
            </a:r>
            <a:r>
              <a:rPr lang="en-US" sz="7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5D9D0232-BD98-37C0-EFAE-E5213A6A3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968" y="2314561"/>
            <a:ext cx="1880222" cy="1055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1D6A42-36F1-814D-DA06-338900A60B1D}"/>
              </a:ext>
            </a:extLst>
          </p:cNvPr>
          <p:cNvSpPr txBox="1"/>
          <p:nvPr/>
        </p:nvSpPr>
        <p:spPr>
          <a:xfrm>
            <a:off x="5226060" y="958109"/>
            <a:ext cx="1114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Toggle 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F424C9-BEAB-D3F8-ACB9-F63D1F68F720}"/>
              </a:ext>
            </a:extLst>
          </p:cNvPr>
          <p:cNvSpPr txBox="1"/>
          <p:nvPr/>
        </p:nvSpPr>
        <p:spPr>
          <a:xfrm>
            <a:off x="7088968" y="3442360"/>
            <a:ext cx="189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Task: speech recognition. ~70% accuracy. 5 JJs.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6AEC5-0281-D34F-667C-DCD9D68E51FC}"/>
              </a:ext>
            </a:extLst>
          </p:cNvPr>
          <p:cNvSpPr txBox="1"/>
          <p:nvPr/>
        </p:nvSpPr>
        <p:spPr>
          <a:xfrm>
            <a:off x="5319103" y="1094404"/>
            <a:ext cx="12673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665238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First Josephson junction reservoir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283E2-36FA-0006-D7A6-D3DAECC2B8D5}"/>
              </a:ext>
            </a:extLst>
          </p:cNvPr>
          <p:cNvSpPr txBox="1"/>
          <p:nvPr/>
        </p:nvSpPr>
        <p:spPr>
          <a:xfrm>
            <a:off x="0" y="3992540"/>
            <a:ext cx="898223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dirty="0">
                <a:effectLst/>
                <a:latin typeface="+mn-lt"/>
              </a:rPr>
              <a:t>Article: Rowlands et al., Reservoir Computing with Superconducting Electronics, 2021, </a:t>
            </a:r>
            <a:r>
              <a:rPr lang="en-US" sz="700" b="0" dirty="0">
                <a:effectLst/>
                <a:latin typeface="+mn-lt"/>
                <a:hlinkClick r:id="rId3"/>
              </a:rPr>
              <a:t>https://arxiv.org/abs/2103.02522</a:t>
            </a:r>
            <a:r>
              <a:rPr lang="en-US" sz="700" b="0" dirty="0">
                <a:effectLst/>
                <a:latin typeface="+mn-lt"/>
              </a:rPr>
              <a:t> </a:t>
            </a:r>
            <a:endParaRPr lang="en-US" sz="7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4B696-682F-C383-1E17-3EDCC25D4A83}"/>
              </a:ext>
            </a:extLst>
          </p:cNvPr>
          <p:cNvSpPr txBox="1"/>
          <p:nvPr/>
        </p:nvSpPr>
        <p:spPr>
          <a:xfrm>
            <a:off x="0" y="3792485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dirty="0"/>
              <a:t>Screenshots from </a:t>
            </a:r>
            <a:r>
              <a:rPr lang="en-US" sz="700" b="0" dirty="0">
                <a:hlinkClick r:id="rId4"/>
              </a:rPr>
              <a:t>https://www.youtube.com/watch?v=1bWjyQ1326g</a:t>
            </a:r>
            <a:r>
              <a:rPr lang="en-US" sz="700" b="0" dirty="0"/>
              <a:t>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D07F70-440C-4C63-AB53-86D297CB0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3" y="1162081"/>
            <a:ext cx="4945465" cy="2239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close-up of a chip&#10;&#10;Description automatically generated with medium confidence">
            <a:extLst>
              <a:ext uri="{FF2B5EF4-FFF2-40B4-BE49-F238E27FC236}">
                <a16:creationId xmlns:a16="http://schemas.microsoft.com/office/drawing/2014/main" id="{D711B8B0-04AB-3206-7855-F12C6B963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109" y="1164056"/>
            <a:ext cx="3913476" cy="22393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CE7399-FA4D-586E-F8B4-236A1BA027F7}"/>
              </a:ext>
            </a:extLst>
          </p:cNvPr>
          <p:cNvSpPr txBox="1"/>
          <p:nvPr/>
        </p:nvSpPr>
        <p:spPr>
          <a:xfrm>
            <a:off x="0" y="3477014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FF0000"/>
                </a:solidFill>
              </a:rPr>
              <a:t>Actual JJ chip</a:t>
            </a:r>
          </a:p>
        </p:txBody>
      </p:sp>
    </p:spTree>
    <p:extLst>
      <p:ext uri="{BB962C8B-B14F-4D97-AF65-F5344CB8AC3E}">
        <p14:creationId xmlns:p14="http://schemas.microsoft.com/office/powerpoint/2010/main" val="1140211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09A163-AB25-42FF-20E3-014E02AD2BDF}"/>
              </a:ext>
            </a:extLst>
          </p:cNvPr>
          <p:cNvSpPr txBox="1"/>
          <p:nvPr/>
        </p:nvSpPr>
        <p:spPr>
          <a:xfrm>
            <a:off x="0" y="4169086"/>
            <a:ext cx="9144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b="0" dirty="0" err="1"/>
              <a:t>Paquot</a:t>
            </a:r>
            <a:r>
              <a:rPr lang="en-US" sz="700" b="0" dirty="0"/>
              <a:t> et al., 2012,  </a:t>
            </a:r>
            <a:r>
              <a:rPr lang="en-US" sz="700" b="0" dirty="0">
                <a:hlinkClick r:id="rId3"/>
              </a:rPr>
              <a:t>http://www.doi.org/10.1038/srep00287</a:t>
            </a:r>
            <a:r>
              <a:rPr lang="en-US" sz="700" b="0" dirty="0"/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595104-D7E0-2D3F-886F-DC5761D98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6973"/>
            <a:ext cx="9144000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Optoelectronic RC (general idea)</a:t>
            </a:r>
          </a:p>
        </p:txBody>
      </p:sp>
      <p:pic>
        <p:nvPicPr>
          <p:cNvPr id="3" name="Picture 2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30447F8D-E26C-57C3-836C-CB6833DC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99" y="962026"/>
            <a:ext cx="2505017" cy="3207060"/>
          </a:xfrm>
          <a:prstGeom prst="rect">
            <a:avLst/>
          </a:prstGeom>
        </p:spPr>
      </p:pic>
      <p:pic>
        <p:nvPicPr>
          <p:cNvPr id="8" name="Picture 7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578BFA8-8E27-EC7A-D723-1C8EBB71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65" y="910947"/>
            <a:ext cx="2874100" cy="3258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51CD15-224C-89A4-EDA6-22623A2F39D6}"/>
              </a:ext>
            </a:extLst>
          </p:cNvPr>
          <p:cNvSpPr txBox="1"/>
          <p:nvPr/>
        </p:nvSpPr>
        <p:spPr>
          <a:xfrm>
            <a:off x="217080" y="1739797"/>
            <a:ext cx="14589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solidFill>
                  <a:srgbClr val="FF0000"/>
                </a:solidFill>
              </a:rPr>
              <a:t>Photonic reservoirs are all about high speed. The challenge is to make them small.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AF3D5-0590-3E64-CEDC-8F4DB0F1C2E8}"/>
              </a:ext>
            </a:extLst>
          </p:cNvPr>
          <p:cNvSpPr txBox="1"/>
          <p:nvPr/>
        </p:nvSpPr>
        <p:spPr>
          <a:xfrm>
            <a:off x="4256046" y="1336000"/>
            <a:ext cx="1458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Non-linearity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BE0FF-946F-F2EA-855A-8A7FB7CE2F92}"/>
              </a:ext>
            </a:extLst>
          </p:cNvPr>
          <p:cNvSpPr txBox="1"/>
          <p:nvPr/>
        </p:nvSpPr>
        <p:spPr>
          <a:xfrm>
            <a:off x="6248015" y="2409211"/>
            <a:ext cx="1458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Previous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CDA16-49F1-5274-20C1-F51A1D97AD11}"/>
              </a:ext>
            </a:extLst>
          </p:cNvPr>
          <p:cNvSpPr txBox="1"/>
          <p:nvPr/>
        </p:nvSpPr>
        <p:spPr>
          <a:xfrm>
            <a:off x="4376516" y="2409211"/>
            <a:ext cx="1458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C6CD5-D488-4D15-F8CB-70865DCCE660}"/>
              </a:ext>
            </a:extLst>
          </p:cNvPr>
          <p:cNvSpPr txBox="1"/>
          <p:nvPr/>
        </p:nvSpPr>
        <p:spPr>
          <a:xfrm>
            <a:off x="6543033" y="1419797"/>
            <a:ext cx="1458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New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C4C9B-E248-D8E3-06CE-242B2FCD7FCE}"/>
              </a:ext>
            </a:extLst>
          </p:cNvPr>
          <p:cNvSpPr txBox="1"/>
          <p:nvPr/>
        </p:nvSpPr>
        <p:spPr>
          <a:xfrm>
            <a:off x="1801700" y="2173002"/>
            <a:ext cx="14589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538AD9-CD7D-18A4-13DE-16CC5AEB5556}"/>
              </a:ext>
            </a:extLst>
          </p:cNvPr>
          <p:cNvSpPr txBox="1"/>
          <p:nvPr/>
        </p:nvSpPr>
        <p:spPr>
          <a:xfrm>
            <a:off x="1294316" y="1010074"/>
            <a:ext cx="14589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0" dirty="0">
                <a:solidFill>
                  <a:srgbClr val="FF0000"/>
                </a:solidFill>
              </a:rPr>
              <a:t>Mach-Zehnder modulator</a:t>
            </a:r>
          </a:p>
        </p:txBody>
      </p:sp>
    </p:spTree>
    <p:extLst>
      <p:ext uri="{BB962C8B-B14F-4D97-AF65-F5344CB8AC3E}">
        <p14:creationId xmlns:p14="http://schemas.microsoft.com/office/powerpoint/2010/main" val="2602996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842F50-90C8-AE84-7DAE-62FEC235056A}"/>
              </a:ext>
            </a:extLst>
          </p:cNvPr>
          <p:cNvSpPr txBox="1"/>
          <p:nvPr/>
        </p:nvSpPr>
        <p:spPr>
          <a:xfrm>
            <a:off x="510656" y="1850505"/>
            <a:ext cx="3703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 err="1"/>
              <a:t>Goudarzi</a:t>
            </a:r>
            <a:r>
              <a:rPr lang="en-US" sz="700" b="0" dirty="0"/>
              <a:t>, Lakin, and Stefanovic, DNA reservoir computing: a novel molecular computing approach, 2013, </a:t>
            </a:r>
            <a:r>
              <a:rPr lang="en-US" sz="700" b="0" dirty="0">
                <a:hlinkClick r:id="rId2"/>
              </a:rPr>
              <a:t>https://doi.org/10.1007/978-3-319-01928-4_6</a:t>
            </a:r>
            <a:r>
              <a:rPr lang="en-US" sz="700" b="0" dirty="0"/>
              <a:t>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52E340B-63BA-717C-A05A-B2A2AFF69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18"/>
          <a:stretch/>
        </p:blipFill>
        <p:spPr>
          <a:xfrm>
            <a:off x="4331086" y="3745057"/>
            <a:ext cx="4191764" cy="536973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1404FB4-BDF7-2E25-3CB6-8C78891CD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6973"/>
            <a:ext cx="9144000" cy="42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3429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6pPr>
            <a:lvl7pPr marL="6858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7pPr>
            <a:lvl8pPr marL="10287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8pPr>
            <a:lvl9pPr marL="1371600" algn="ctr" rtl="0" fontAlgn="base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24459C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kern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DNA oscillators as reservoirs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AB682AF-939D-77AE-1DE4-152FC3E9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04" y="976069"/>
            <a:ext cx="3703320" cy="893408"/>
          </a:xfrm>
          <a:prstGeom prst="rect">
            <a:avLst/>
          </a:prstGeom>
        </p:spPr>
      </p:pic>
      <p:pic>
        <p:nvPicPr>
          <p:cNvPr id="15" name="Picture 3" descr="Screen Shot 2011-10-19 at 10.41.20 PM.png">
            <a:extLst>
              <a:ext uri="{FF2B5EF4-FFF2-40B4-BE49-F238E27FC236}">
                <a16:creationId xmlns:a16="http://schemas.microsoft.com/office/drawing/2014/main" id="{501DB0A5-50DC-3BB6-C998-CC9E783191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" b="-828"/>
          <a:stretch/>
        </p:blipFill>
        <p:spPr bwMode="auto">
          <a:xfrm>
            <a:off x="5200673" y="1127016"/>
            <a:ext cx="2360576" cy="14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70B6EC-36E0-088A-0BC4-40A2B59C1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3743" y="2547651"/>
            <a:ext cx="2696753" cy="12277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FDD441-E88B-AED7-5F2E-48C34AF4C142}"/>
              </a:ext>
            </a:extLst>
          </p:cNvPr>
          <p:cNvCxnSpPr/>
          <p:nvPr/>
        </p:nvCxnSpPr>
        <p:spPr bwMode="auto">
          <a:xfrm>
            <a:off x="5757506" y="1855024"/>
            <a:ext cx="116898" cy="12124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A82635-97CD-2829-E357-8AA4A7B7D94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48553" y="1906534"/>
            <a:ext cx="62345" cy="11609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11D8BD-EDF3-5D3C-1EA0-CC7B92859D7A}"/>
              </a:ext>
            </a:extLst>
          </p:cNvPr>
          <p:cNvSpPr txBox="1"/>
          <p:nvPr/>
        </p:nvSpPr>
        <p:spPr>
          <a:xfrm>
            <a:off x="7573797" y="1577976"/>
            <a:ext cx="961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Readout in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2CB7F-6484-E78A-5D17-1F69132A8F70}"/>
              </a:ext>
            </a:extLst>
          </p:cNvPr>
          <p:cNvSpPr txBox="1"/>
          <p:nvPr/>
        </p:nvSpPr>
        <p:spPr>
          <a:xfrm>
            <a:off x="6870128" y="3344496"/>
            <a:ext cx="1583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Microfluidic reaction chamber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030A-19AD-5F77-FAB1-65DEF4AA8615}"/>
              </a:ext>
            </a:extLst>
          </p:cNvPr>
          <p:cNvSpPr txBox="1"/>
          <p:nvPr/>
        </p:nvSpPr>
        <p:spPr>
          <a:xfrm>
            <a:off x="4572000" y="3311041"/>
            <a:ext cx="1583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Input species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A0AE907-A33D-EC3A-49AE-0BCCDF097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03" y="2241980"/>
            <a:ext cx="4146021" cy="340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4459C"/>
              </a:buClr>
              <a:buSzPct val="110000"/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200" b="0" kern="0" dirty="0" err="1">
                <a:sym typeface="Zapf Dingbats" charset="0"/>
              </a:rPr>
              <a:t>Yahiro</a:t>
            </a:r>
            <a:r>
              <a:rPr lang="en-US" altLang="x-none" sz="1200" b="0" kern="0" dirty="0">
                <a:sym typeface="Zapf Dingbats" charset="0"/>
              </a:rPr>
              <a:t> et al., Alife, 2018, </a:t>
            </a:r>
            <a:r>
              <a:rPr lang="en-US" altLang="x-none" sz="1200" b="0" kern="0" dirty="0">
                <a:sym typeface="Zapf Dingbats" charset="0"/>
                <a:hlinkClick r:id="rId7"/>
              </a:rPr>
              <a:t>https://doi.org/10.1162/isal_a_00013</a:t>
            </a:r>
            <a:r>
              <a:rPr lang="en-US" altLang="x-none" sz="1200" b="0" kern="0" dirty="0">
                <a:sym typeface="Zapf Dingbats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200" b="0" kern="0" dirty="0">
                <a:sym typeface="Zapf Dingbats" charset="0"/>
              </a:rPr>
              <a:t>Used same oscillator as </a:t>
            </a:r>
            <a:r>
              <a:rPr lang="en-US" altLang="x-none" sz="1200" b="0" kern="0" dirty="0" err="1">
                <a:sym typeface="Zapf Dingbats" charset="0"/>
              </a:rPr>
              <a:t>Goudarzi</a:t>
            </a:r>
            <a:r>
              <a:rPr lang="en-US" altLang="x-none" sz="1200" b="0" kern="0" dirty="0">
                <a:sym typeface="Zapf Dingbats" charset="0"/>
              </a:rPr>
              <a:t> et al. 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r>
              <a:rPr lang="en-US" altLang="x-none" sz="1200" b="0" kern="0" dirty="0">
                <a:sym typeface="Zapf Dingbats" charset="0"/>
              </a:rPr>
              <a:t>Simulation only. Similar performance as </a:t>
            </a:r>
            <a:r>
              <a:rPr lang="en-US" altLang="x-none" sz="1200" b="0" kern="0" dirty="0" err="1">
                <a:sym typeface="Zapf Dingbats" charset="0"/>
              </a:rPr>
              <a:t>Goudarzi</a:t>
            </a:r>
            <a:r>
              <a:rPr lang="en-US" altLang="x-none" sz="1200" b="0" kern="0" dirty="0">
                <a:sym typeface="Zapf Dingbats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</a:pPr>
            <a:endParaRPr lang="en-US" altLang="x-none" sz="1200" b="0" kern="0" dirty="0">
              <a:sym typeface="Zapf Dingbats" charset="0"/>
            </a:endParaRPr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252F08BB-524B-DE0A-0496-4A9380823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902" y="3240398"/>
            <a:ext cx="2966200" cy="1122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65206-4D9D-C936-4E0D-794CE8366D99}"/>
              </a:ext>
            </a:extLst>
          </p:cNvPr>
          <p:cNvSpPr txBox="1"/>
          <p:nvPr/>
        </p:nvSpPr>
        <p:spPr>
          <a:xfrm>
            <a:off x="1254059" y="3429134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Cycle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A52F7-53EB-EE62-A3BB-0D07FFE2E4D3}"/>
              </a:ext>
            </a:extLst>
          </p:cNvPr>
          <p:cNvSpPr txBox="1"/>
          <p:nvPr/>
        </p:nvSpPr>
        <p:spPr>
          <a:xfrm>
            <a:off x="2715869" y="3492683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710826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Open problems, challenges, and opportunities</a:t>
            </a:r>
          </a:p>
        </p:txBody>
      </p:sp>
      <p:sp>
        <p:nvSpPr>
          <p:cNvPr id="10243" name="TextBox 1">
            <a:extLst>
              <a:ext uri="{FF2B5EF4-FFF2-40B4-BE49-F238E27FC236}">
                <a16:creationId xmlns:a16="http://schemas.microsoft.com/office/drawing/2014/main" id="{F5E72C14-26EA-BFAF-36CB-7F701409B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360" y="975679"/>
            <a:ext cx="6187534" cy="3347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Scale up PRC systems to </a:t>
            </a:r>
            <a:r>
              <a:rPr lang="en-US" altLang="en-US" sz="1800" dirty="0">
                <a:cs typeface="Arial" panose="020B0604020202020204" pitchFamily="34" charset="0"/>
              </a:rPr>
              <a:t>massive</a:t>
            </a:r>
            <a:r>
              <a:rPr lang="en-US" altLang="en-US" sz="1800" b="0" dirty="0">
                <a:cs typeface="Arial" panose="020B0604020202020204" pitchFamily="34" charset="0"/>
              </a:rPr>
              <a:t> numbers of neurons.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Train </a:t>
            </a:r>
            <a:r>
              <a:rPr lang="en-US" altLang="en-US" sz="1800" dirty="0">
                <a:cs typeface="Arial" panose="020B0604020202020204" pitchFamily="34" charset="0"/>
              </a:rPr>
              <a:t>modular/hierarchical </a:t>
            </a:r>
            <a:r>
              <a:rPr lang="en-US" altLang="en-US" sz="1800" b="0" dirty="0">
                <a:cs typeface="Arial" panose="020B0604020202020204" pitchFamily="34" charset="0"/>
              </a:rPr>
              <a:t>reservoirs efficiently.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cs typeface="Arial" panose="020B0604020202020204" pitchFamily="34" charset="0"/>
              </a:rPr>
              <a:t>Multitasking</a:t>
            </a:r>
            <a:r>
              <a:rPr lang="en-US" altLang="en-US" sz="1800" b="0" dirty="0">
                <a:cs typeface="Arial" panose="020B0604020202020204" pitchFamily="34" charset="0"/>
              </a:rPr>
              <a:t> reservoirs.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cs typeface="Arial" panose="020B0604020202020204" pitchFamily="34" charset="0"/>
              </a:rPr>
              <a:t>Lifelong/incremental </a:t>
            </a:r>
            <a:r>
              <a:rPr lang="en-US" altLang="en-US" sz="1800" b="0" dirty="0">
                <a:cs typeface="Arial" panose="020B0604020202020204" pitchFamily="34" charset="0"/>
              </a:rPr>
              <a:t>learning with growing reservoirs (developmental systems).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Implement readout/learning directly </a:t>
            </a:r>
            <a:r>
              <a:rPr lang="en-US" altLang="en-US" sz="1800" b="0" i="1" dirty="0">
                <a:cs typeface="Arial" panose="020B0604020202020204" pitchFamily="34" charset="0"/>
              </a:rPr>
              <a:t>in </a:t>
            </a:r>
            <a:r>
              <a:rPr lang="en-US" altLang="en-US" sz="1800" b="0" i="1" dirty="0" err="1">
                <a:cs typeface="Arial" panose="020B0604020202020204" pitchFamily="34" charset="0"/>
              </a:rPr>
              <a:t>materio</a:t>
            </a:r>
            <a:r>
              <a:rPr lang="en-US" altLang="en-US" sz="1800" b="0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Find </a:t>
            </a:r>
            <a:r>
              <a:rPr lang="en-US" altLang="en-US" sz="1800" dirty="0">
                <a:cs typeface="Arial" panose="020B0604020202020204" pitchFamily="34" charset="0"/>
              </a:rPr>
              <a:t>sweet spots </a:t>
            </a:r>
            <a:r>
              <a:rPr lang="en-US" altLang="en-US" sz="1800" b="0" dirty="0">
                <a:cs typeface="Arial" panose="020B0604020202020204" pitchFamily="34" charset="0"/>
              </a:rPr>
              <a:t>for high-speed, low-power, high performance, and high robustness.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Reservoirs that adapt, are tuned, or reconfigured (</a:t>
            </a:r>
            <a:r>
              <a:rPr lang="en-US" altLang="en-US" sz="1800" b="0" i="1" dirty="0">
                <a:cs typeface="Arial" panose="020B0604020202020204" pitchFamily="34" charset="0"/>
              </a:rPr>
              <a:t>in-situ</a:t>
            </a:r>
            <a:r>
              <a:rPr lang="en-US" altLang="en-US" sz="1800" b="0" dirty="0">
                <a:cs typeface="Arial" panose="020B0604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Material reservoir (deep) </a:t>
            </a:r>
            <a:r>
              <a:rPr lang="en-US" altLang="en-US" sz="1800" dirty="0">
                <a:cs typeface="Arial" panose="020B0604020202020204" pitchFamily="34" charset="0"/>
              </a:rPr>
              <a:t>co-evolution</a:t>
            </a:r>
            <a:r>
              <a:rPr lang="en-US" altLang="en-US" sz="1800" b="0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350" b="0" dirty="0">
              <a:cs typeface="Arial" panose="020B0604020202020204" pitchFamily="34" charset="0"/>
            </a:endParaRPr>
          </a:p>
        </p:txBody>
      </p:sp>
      <p:pic>
        <p:nvPicPr>
          <p:cNvPr id="2" name="Picture 1" descr="A picture containing diagram, circle, drawing, sketch&#10;&#10;Description automatically generated">
            <a:extLst>
              <a:ext uri="{FF2B5EF4-FFF2-40B4-BE49-F238E27FC236}">
                <a16:creationId xmlns:a16="http://schemas.microsoft.com/office/drawing/2014/main" id="{B81305B1-9B92-EAA9-BB4B-489CD1EF6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39"/>
          <a:stretch/>
        </p:blipFill>
        <p:spPr>
          <a:xfrm>
            <a:off x="6417019" y="954430"/>
            <a:ext cx="2507021" cy="1657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60D5A-E248-04E2-7339-45C492CEF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6417905" y="2707029"/>
            <a:ext cx="2444337" cy="146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3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Quo </a:t>
            </a:r>
            <a:r>
              <a:rPr lang="en-US" altLang="en-US" sz="24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vadis</a:t>
            </a:r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3BCD8-C31E-F7A8-9017-5130504F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62026"/>
            <a:ext cx="7706359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cs typeface="Arial" panose="020B0604020202020204" pitchFamily="34" charset="0"/>
              </a:rPr>
              <a:t>Material computing </a:t>
            </a:r>
            <a:r>
              <a:rPr lang="en-US" altLang="en-US" sz="1800" b="0" dirty="0">
                <a:cs typeface="Arial" panose="020B0604020202020204" pitchFamily="34" charset="0"/>
              </a:rPr>
              <a:t>has attracted increasing attention: it allows for solving computational problems for which traditional, general-purpose architectures are not efficient.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800" b="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PRC has great potential for physically “embedding” computing in a substrate by using the substrate itself to perform the computation.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800" b="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800" b="0" dirty="0">
                <a:cs typeface="Arial" panose="020B0604020202020204" pitchFamily="34" charset="0"/>
              </a:rPr>
              <a:t>A broad(er) success of PRC will be contingent on finding solutions to the open questions and challenges: identify physical substrates, scaling up hardware, scaling up programmability → </a:t>
            </a:r>
            <a:r>
              <a:rPr lang="en-US" altLang="en-US" sz="1800" dirty="0">
                <a:cs typeface="Arial" panose="020B0604020202020204" pitchFamily="34" charset="0"/>
              </a:rPr>
              <a:t>(deep) co-design</a:t>
            </a:r>
            <a:r>
              <a:rPr lang="en-US" altLang="en-US" sz="1800" b="0" dirty="0"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800" b="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10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are good metrics to evaluate UCOMP approaches?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916BB-C568-5A51-32BA-6791CD266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26" y="1063626"/>
            <a:ext cx="8100873" cy="2763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24459C"/>
              </a:buClr>
              <a:buSzPct val="110000"/>
              <a:buFont typeface="Times" charset="0"/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15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–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10000"/>
              </a:spcBef>
              <a:spcAft>
                <a:spcPct val="0"/>
              </a:spcAft>
              <a:buFont typeface="Times" charset="0"/>
              <a:buChar char="»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885950" indent="-17145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228850" indent="-17145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571750" indent="-17145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2914650" indent="-171450" algn="l" rtl="0" fontAlgn="base">
              <a:spcBef>
                <a:spcPct val="1000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b="0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Gain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b="0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Signal to noise ratio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en-US" altLang="en-US" b="0" kern="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Scalability	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D708EEC6-9D1A-8A09-26DC-C594943E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32" y="3366494"/>
            <a:ext cx="2646732" cy="952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black and white pixelated pattern&#10;&#10;Description automatically generated">
            <a:extLst>
              <a:ext uri="{FF2B5EF4-FFF2-40B4-BE49-F238E27FC236}">
                <a16:creationId xmlns:a16="http://schemas.microsoft.com/office/drawing/2014/main" id="{37176ACE-4E70-ACC5-8A1D-7591D799D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9" y="3364818"/>
            <a:ext cx="1670189" cy="938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624293BF-1150-2BB9-5587-51DD27C39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28" y="1172696"/>
            <a:ext cx="3395371" cy="2485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E7A19-FDCF-9D2E-3F9B-65C26223A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79" y="2300920"/>
            <a:ext cx="2390349" cy="228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1218AA-A7FF-04A7-9DEA-99F226CB0ED3}"/>
              </a:ext>
            </a:extLst>
          </p:cNvPr>
          <p:cNvSpPr txBox="1"/>
          <p:nvPr/>
        </p:nvSpPr>
        <p:spPr>
          <a:xfrm>
            <a:off x="585926" y="2541038"/>
            <a:ext cx="43254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“[...] there is nothing on the horizon that has promise to replace CMOS at least in the next ten to fifteen years.”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F5A53-A83B-8199-D63D-061420FDD6A6}"/>
              </a:ext>
            </a:extLst>
          </p:cNvPr>
          <p:cNvSpPr txBox="1"/>
          <p:nvPr/>
        </p:nvSpPr>
        <p:spPr>
          <a:xfrm>
            <a:off x="6461076" y="3662101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Arial" panose="020B0604020202020204" pitchFamily="34" charset="0"/>
                <a:cs typeface="Arial" panose="020B0604020202020204" pitchFamily="34" charset="0"/>
              </a:rPr>
              <a:t>IRDS 2022, BC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294B01-38A7-F7C7-AD66-B3E03C13F2E5}"/>
              </a:ext>
            </a:extLst>
          </p:cNvPr>
          <p:cNvSpPr txBox="1"/>
          <p:nvPr/>
        </p:nvSpPr>
        <p:spPr>
          <a:xfrm>
            <a:off x="1238181" y="2971925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that still true?</a:t>
            </a:r>
          </a:p>
        </p:txBody>
      </p:sp>
      <p:pic>
        <p:nvPicPr>
          <p:cNvPr id="5" name="Picture 4" descr="A close-up of a newspaper&#10;&#10;AI-generated content may be incorrect.">
            <a:extLst>
              <a:ext uri="{FF2B5EF4-FFF2-40B4-BE49-F238E27FC236}">
                <a16:creationId xmlns:a16="http://schemas.microsoft.com/office/drawing/2014/main" id="{25452964-FAB1-1D08-DFD3-47093F0BC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5527">
            <a:off x="3749873" y="1037158"/>
            <a:ext cx="1022081" cy="1404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04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7FBE-27B6-D592-1CA9-9AD6D6859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1AFFC7-8679-421F-DE83-B8F7434F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4357"/>
            <a:ext cx="3053861" cy="3935795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486FBE4-3000-F03F-C367-E451DE64A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644357"/>
            <a:ext cx="3793407" cy="1667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oster of a computer program&#10;&#10;AI-generated content may be incorrect.">
            <a:extLst>
              <a:ext uri="{FF2B5EF4-FFF2-40B4-BE49-F238E27FC236}">
                <a16:creationId xmlns:a16="http://schemas.microsoft.com/office/drawing/2014/main" id="{90D5A585-0D13-5D3F-E90E-477221B3A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36020"/>
            <a:ext cx="3811791" cy="2144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496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22666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goals and drivers have changed and keep changing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E2B3A1-A6B7-CFED-8FCC-2C03F9BD1687}"/>
              </a:ext>
            </a:extLst>
          </p:cNvPr>
          <p:cNvGrpSpPr/>
          <p:nvPr/>
        </p:nvGrpSpPr>
        <p:grpSpPr>
          <a:xfrm>
            <a:off x="81479" y="1473492"/>
            <a:ext cx="4675089" cy="2451847"/>
            <a:chOff x="4347520" y="1346743"/>
            <a:chExt cx="4675089" cy="2451847"/>
          </a:xfrm>
        </p:grpSpPr>
        <p:pic>
          <p:nvPicPr>
            <p:cNvPr id="4" name="Picture 3" descr="A diagram of a performance curve&#10;&#10;Description automatically generated">
              <a:extLst>
                <a:ext uri="{FF2B5EF4-FFF2-40B4-BE49-F238E27FC236}">
                  <a16:creationId xmlns:a16="http://schemas.microsoft.com/office/drawing/2014/main" id="{5E841DF3-87D9-726B-A5E9-14BA097C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7520" y="1519739"/>
              <a:ext cx="4512127" cy="22788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1B537B-BEE9-B2E1-97BD-89E8531BF25A}"/>
                </a:ext>
              </a:extLst>
            </p:cNvPr>
            <p:cNvSpPr txBox="1"/>
            <p:nvPr/>
          </p:nvSpPr>
          <p:spPr>
            <a:xfrm>
              <a:off x="6722043" y="1346743"/>
              <a:ext cx="2300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rgbClr val="FF0000"/>
                  </a:solidFill>
                </a:rPr>
                <a:t>Avogadro-scale computing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77094A-5294-6915-5D52-2265523ED10D}"/>
                </a:ext>
              </a:extLst>
            </p:cNvPr>
            <p:cNvSpPr txBox="1"/>
            <p:nvPr/>
          </p:nvSpPr>
          <p:spPr>
            <a:xfrm>
              <a:off x="4399337" y="1654520"/>
              <a:ext cx="110166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0" dirty="0"/>
                <a:t>Large number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0DE91A-0111-4CDF-7125-832D5604762A}"/>
              </a:ext>
            </a:extLst>
          </p:cNvPr>
          <p:cNvGrpSpPr/>
          <p:nvPr/>
        </p:nvGrpSpPr>
        <p:grpSpPr>
          <a:xfrm>
            <a:off x="4807370" y="1412083"/>
            <a:ext cx="4158560" cy="2739965"/>
            <a:chOff x="121391" y="1346743"/>
            <a:chExt cx="4158560" cy="2739965"/>
          </a:xfrm>
        </p:grpSpPr>
        <p:pic>
          <p:nvPicPr>
            <p:cNvPr id="3" name="Picture 2" descr="A diagram of a graph&#10;&#10;Description automatically generated">
              <a:extLst>
                <a:ext uri="{FF2B5EF4-FFF2-40B4-BE49-F238E27FC236}">
                  <a16:creationId xmlns:a16="http://schemas.microsoft.com/office/drawing/2014/main" id="{8C0A2204-85E4-D928-AC8E-DCD465589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29" r="19777" b="16013"/>
            <a:stretch/>
          </p:blipFill>
          <p:spPr>
            <a:xfrm>
              <a:off x="121391" y="1346743"/>
              <a:ext cx="4158560" cy="255267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EFBAA8-3D2C-BE4D-93C5-992A9624D80F}"/>
                </a:ext>
              </a:extLst>
            </p:cNvPr>
            <p:cNvSpPr txBox="1"/>
            <p:nvPr/>
          </p:nvSpPr>
          <p:spPr>
            <a:xfrm>
              <a:off x="814812" y="3832792"/>
              <a:ext cx="11512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0" dirty="0"/>
                <a:t>IDRD, 2022, 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048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7339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Deep co-design: our best path forward?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28B41-1068-635A-C4E1-B765298934EB}"/>
              </a:ext>
            </a:extLst>
          </p:cNvPr>
          <p:cNvSpPr txBox="1"/>
          <p:nvPr/>
        </p:nvSpPr>
        <p:spPr>
          <a:xfrm>
            <a:off x="493833" y="902392"/>
            <a:ext cx="78053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Given a proposed unconventional computing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substrate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, we can ask: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Does it actually compute?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If so, how well does it compute?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Can it be made to compute better? </a:t>
            </a:r>
          </a:p>
          <a:p>
            <a:endParaRPr lang="en-US" sz="7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Given a proposed unconventional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computational model, 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we can ask: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How powerful is the model?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Can it be implemented in a substrate?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How faithfully or efficiently can it be implemented? </a:t>
            </a:r>
          </a:p>
          <a:p>
            <a:endParaRPr lang="en-US" sz="7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Given complete freedom in the choice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substrate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, we can ask: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co-design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a model and substrate to work well together?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50878D-1DA2-652B-0260-3889BD61F5A7}"/>
              </a:ext>
            </a:extLst>
          </p:cNvPr>
          <p:cNvSpPr txBox="1"/>
          <p:nvPr/>
        </p:nvSpPr>
        <p:spPr>
          <a:xfrm>
            <a:off x="772998" y="4058996"/>
            <a:ext cx="745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Stepney</a:t>
            </a:r>
            <a:r>
              <a:rPr 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Co-designing the computational model and the computing substrate</a:t>
            </a:r>
            <a:r>
              <a:rPr 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. In Proceedings of the 18</a:t>
            </a:r>
            <a:r>
              <a:rPr lang="en-US" sz="900" b="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 International Unconventional Computation and Natural Computation Conference, pp 5-14, 2019.</a:t>
            </a:r>
          </a:p>
        </p:txBody>
      </p:sp>
    </p:spTree>
    <p:extLst>
      <p:ext uri="{BB962C8B-B14F-4D97-AF65-F5344CB8AC3E}">
        <p14:creationId xmlns:p14="http://schemas.microsoft.com/office/powerpoint/2010/main" val="308250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6973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Deep co-design across the entire stack</a:t>
            </a:r>
          </a:p>
        </p:txBody>
      </p:sp>
      <p:pic>
        <p:nvPicPr>
          <p:cNvPr id="3" name="Picture 2" descr="A diagram of systems&#10;&#10;Description automatically generated">
            <a:extLst>
              <a:ext uri="{FF2B5EF4-FFF2-40B4-BE49-F238E27FC236}">
                <a16:creationId xmlns:a16="http://schemas.microsoft.com/office/drawing/2014/main" id="{31992606-37D9-0CC4-8696-2E4EE4D5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8" y="1100648"/>
            <a:ext cx="4616334" cy="2507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hart with different colored text&#10;&#10;Description automatically generated">
            <a:extLst>
              <a:ext uri="{FF2B5EF4-FFF2-40B4-BE49-F238E27FC236}">
                <a16:creationId xmlns:a16="http://schemas.microsoft.com/office/drawing/2014/main" id="{48A6EEE5-9856-2E7C-E2FF-13983B7A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078" y="1100648"/>
            <a:ext cx="3937501" cy="2211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6524BC47-FE88-F2F3-019B-6103471C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199" y="2354467"/>
            <a:ext cx="3484565" cy="20899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4F26D8-44B6-F638-AEB5-D7CD605AF0B9}"/>
              </a:ext>
            </a:extLst>
          </p:cNvPr>
          <p:cNvCxnSpPr/>
          <p:nvPr/>
        </p:nvCxnSpPr>
        <p:spPr bwMode="auto">
          <a:xfrm>
            <a:off x="2046083" y="1991762"/>
            <a:ext cx="3114392" cy="2147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11D6A9-606C-019C-351F-981847A314EA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2206512"/>
            <a:ext cx="1791495" cy="124448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A8F26-0393-E9EE-47B0-E23A1D23B74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21848" y="2215845"/>
            <a:ext cx="536156" cy="100691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8BA59D-F4EC-8479-D1E4-E0C3907511B7}"/>
              </a:ext>
            </a:extLst>
          </p:cNvPr>
          <p:cNvCxnSpPr>
            <a:cxnSpLocks/>
          </p:cNvCxnSpPr>
          <p:nvPr/>
        </p:nvCxnSpPr>
        <p:spPr bwMode="auto">
          <a:xfrm flipV="1">
            <a:off x="3430353" y="3196449"/>
            <a:ext cx="2314753" cy="26388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F875A6-5C07-E1BC-6FE9-A7B112FB7F4C}"/>
              </a:ext>
            </a:extLst>
          </p:cNvPr>
          <p:cNvCxnSpPr>
            <a:cxnSpLocks/>
          </p:cNvCxnSpPr>
          <p:nvPr/>
        </p:nvCxnSpPr>
        <p:spPr bwMode="auto">
          <a:xfrm>
            <a:off x="2046083" y="1982429"/>
            <a:ext cx="1384270" cy="147790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49921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7339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Deep co-design: what we need to make this happen…</a:t>
            </a:r>
            <a:endParaRPr lang="en-US" alt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28B41-1068-635A-C4E1-B765298934EB}"/>
              </a:ext>
            </a:extLst>
          </p:cNvPr>
          <p:cNvSpPr txBox="1"/>
          <p:nvPr/>
        </p:nvSpPr>
        <p:spPr>
          <a:xfrm>
            <a:off x="499620" y="990375"/>
            <a:ext cx="471167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A formal framework for </a:t>
            </a:r>
            <a:r>
              <a:rPr lang="en-US" sz="1800" b="0" i="1" dirty="0">
                <a:latin typeface="Arial" panose="020B0604020202020204" pitchFamily="34" charset="0"/>
                <a:cs typeface="Arial" panose="020B0604020202020204" pitchFamily="34" charset="0"/>
              </a:rPr>
              <a:t>in-</a:t>
            </a:r>
            <a:r>
              <a:rPr lang="en-US" sz="1800" b="0" i="1" dirty="0" err="1">
                <a:latin typeface="Arial" panose="020B0604020202020204" pitchFamily="34" charset="0"/>
                <a:cs typeface="Arial" panose="020B0604020202020204" pitchFamily="34" charset="0"/>
              </a:rPr>
              <a:t>materio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 computing: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continuous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non-equilibrium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Revisit the stack (or get rid of it?)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More comprehensive design space exploration at all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different types of information&#10;&#10;Description automatically generated">
            <a:extLst>
              <a:ext uri="{FF2B5EF4-FFF2-40B4-BE49-F238E27FC236}">
                <a16:creationId xmlns:a16="http://schemas.microsoft.com/office/drawing/2014/main" id="{23CC4197-7660-94B8-4A86-18548BD3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35" y="902392"/>
            <a:ext cx="3816157" cy="2128921"/>
          </a:xfrm>
          <a:prstGeom prst="rect">
            <a:avLst/>
          </a:prstGeom>
        </p:spPr>
      </p:pic>
      <p:pic>
        <p:nvPicPr>
          <p:cNvPr id="5" name="Picture 4" descr="An iceberg in the water&#10;&#10;Description automatically generated">
            <a:extLst>
              <a:ext uri="{FF2B5EF4-FFF2-40B4-BE49-F238E27FC236}">
                <a16:creationId xmlns:a16="http://schemas.microsoft.com/office/drawing/2014/main" id="{BA747287-1A8D-2F32-B174-F04264D9B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412" y="3152814"/>
            <a:ext cx="1746913" cy="1213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50878D-1DA2-652B-0260-3889BD61F5A7}"/>
              </a:ext>
            </a:extLst>
          </p:cNvPr>
          <p:cNvSpPr txBox="1"/>
          <p:nvPr/>
        </p:nvSpPr>
        <p:spPr>
          <a:xfrm>
            <a:off x="6500028" y="2915897"/>
            <a:ext cx="10654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latin typeface="Arial" panose="020B0604020202020204" pitchFamily="34" charset="0"/>
                <a:cs typeface="Arial" panose="020B0604020202020204" pitchFamily="34" charset="0"/>
              </a:rPr>
              <a:t>Stepney</a:t>
            </a:r>
            <a:r>
              <a:rPr lang="en-US" sz="900" b="0" dirty="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809051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table of informational text&#10;&#10;AI-generated content may be incorrect.">
            <a:extLst>
              <a:ext uri="{FF2B5EF4-FFF2-40B4-BE49-F238E27FC236}">
                <a16:creationId xmlns:a16="http://schemas.microsoft.com/office/drawing/2014/main" id="{D50F51DD-8800-16D0-54E3-3A75C161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12" y="556580"/>
            <a:ext cx="3542497" cy="3879878"/>
          </a:xfrm>
          <a:prstGeom prst="rect">
            <a:avLst/>
          </a:prstGeom>
        </p:spPr>
      </p:pic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AF75AAC7-31DC-BC3B-0167-EC91EBB6F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91" y="556580"/>
            <a:ext cx="3542497" cy="27095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2D8A1E-C00C-C0C4-DB97-45DC95C1EF32}"/>
              </a:ext>
            </a:extLst>
          </p:cNvPr>
          <p:cNvSpPr txBox="1"/>
          <p:nvPr/>
        </p:nvSpPr>
        <p:spPr>
          <a:xfrm>
            <a:off x="4815069" y="3312447"/>
            <a:ext cx="383122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Each paradigm has unique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and faces 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distinct challenges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The most practical near-term applications are likely in specialized neuromorphic chips while quantum and DNA computing represent longer-term possibilities for specific problem domains.</a:t>
            </a:r>
          </a:p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The reality is that future computing systems will likely be hybrid, combining multiple paradigms to leverage their respective strengths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- such as using photonic interconnects with electronic processors, or quantum-classical hybrid systems for optimization problems.</a:t>
            </a:r>
          </a:p>
        </p:txBody>
      </p:sp>
    </p:spTree>
    <p:extLst>
      <p:ext uri="{BB962C8B-B14F-4D97-AF65-F5344CB8AC3E}">
        <p14:creationId xmlns:p14="http://schemas.microsoft.com/office/powerpoint/2010/main" val="4075947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DB9FD-38E5-5237-2AFC-734A0B40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text and colorful lines&#10;&#10;Description automatically generated">
            <a:extLst>
              <a:ext uri="{FF2B5EF4-FFF2-40B4-BE49-F238E27FC236}">
                <a16:creationId xmlns:a16="http://schemas.microsoft.com/office/drawing/2014/main" id="{C96951C5-6CEE-F55D-B04E-2CC6D47E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09" t="30545" r="13082"/>
          <a:stretch/>
        </p:blipFill>
        <p:spPr>
          <a:xfrm>
            <a:off x="1834737" y="1093476"/>
            <a:ext cx="5363347" cy="3117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021277B-FEB0-1C23-74CC-F558DEE6B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172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Where should we look for the next big thing?</a:t>
            </a:r>
            <a:endParaRPr lang="en-US" alt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3B342-9CF5-D73C-CFF0-2B2A4E54A24F}"/>
              </a:ext>
            </a:extLst>
          </p:cNvPr>
          <p:cNvSpPr txBox="1"/>
          <p:nvPr/>
        </p:nvSpPr>
        <p:spPr>
          <a:xfrm>
            <a:off x="7198084" y="3168148"/>
            <a:ext cx="1108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ICRC 2023 </a:t>
            </a:r>
          </a:p>
          <a:p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2365880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210BEB8-B320-59AD-672D-397B38959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91720"/>
            <a:ext cx="9144000" cy="425053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Look for specialists, not generalists</a:t>
            </a:r>
          </a:p>
        </p:txBody>
      </p:sp>
      <p:pic>
        <p:nvPicPr>
          <p:cNvPr id="6" name="Picture 5" descr="A group of chefs in a kitchen&#10;&#10;Description automatically generated">
            <a:extLst>
              <a:ext uri="{FF2B5EF4-FFF2-40B4-BE49-F238E27FC236}">
                <a16:creationId xmlns:a16="http://schemas.microsoft.com/office/drawing/2014/main" id="{7D240C40-6967-293F-EF82-F152BD17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1" y="1147121"/>
            <a:ext cx="2823681" cy="14861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table with a saw and tools on it&#10;&#10;Description automatically generated with medium confidence">
            <a:extLst>
              <a:ext uri="{FF2B5EF4-FFF2-40B4-BE49-F238E27FC236}">
                <a16:creationId xmlns:a16="http://schemas.microsoft.com/office/drawing/2014/main" id="{58F53D90-A7BA-B4BA-4753-183ADCEAE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47" r="15209" b="19912"/>
          <a:stretch/>
        </p:blipFill>
        <p:spPr>
          <a:xfrm>
            <a:off x="959001" y="2756636"/>
            <a:ext cx="2823681" cy="14861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459E88F-79B9-E1FE-701B-9A1A33BD532F}"/>
              </a:ext>
            </a:extLst>
          </p:cNvPr>
          <p:cNvSpPr/>
          <p:nvPr/>
        </p:nvSpPr>
        <p:spPr bwMode="auto">
          <a:xfrm rot="10800000">
            <a:off x="4011116" y="2401191"/>
            <a:ext cx="1024509" cy="611730"/>
          </a:xfrm>
          <a:prstGeom prst="leftRightArrow">
            <a:avLst>
              <a:gd name="adj1" fmla="val 52282"/>
              <a:gd name="adj2" fmla="val 50000"/>
            </a:avLst>
          </a:prstGeom>
          <a:gradFill flip="none" rotWithShape="1">
            <a:gsLst>
              <a:gs pos="0">
                <a:srgbClr val="FFB300">
                  <a:shade val="30000"/>
                  <a:satMod val="115000"/>
                </a:srgbClr>
              </a:gs>
              <a:gs pos="50000">
                <a:srgbClr val="FFB300">
                  <a:shade val="67500"/>
                  <a:satMod val="115000"/>
                </a:srgbClr>
              </a:gs>
              <a:gs pos="100000">
                <a:srgbClr val="FFB300">
                  <a:shade val="100000"/>
                  <a:satMod val="115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6F3ECD55-1C28-280A-CE73-B964F7C45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060" y="1151394"/>
            <a:ext cx="3089200" cy="1457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3FB97B-0F14-F65F-78C8-E92BF85EC8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3" b="6624"/>
          <a:stretch/>
        </p:blipFill>
        <p:spPr>
          <a:xfrm>
            <a:off x="5264060" y="2756636"/>
            <a:ext cx="3110090" cy="14861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688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724A5CFC-A19D-5548-EF1A-1CC6A55D9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77339"/>
            <a:ext cx="9144000" cy="42505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Action items for the community</a:t>
            </a:r>
            <a:endParaRPr lang="en-US" alt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28B41-1068-635A-C4E1-B765298934EB}"/>
              </a:ext>
            </a:extLst>
          </p:cNvPr>
          <p:cNvSpPr txBox="1"/>
          <p:nvPr/>
        </p:nvSpPr>
        <p:spPr>
          <a:xfrm>
            <a:off x="499620" y="990375"/>
            <a:ext cx="471167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Look for specialists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Formal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(Unified?) 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Roadmap(s)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Timelines to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collage of images of cars&#10;&#10;Description automatically generated">
            <a:extLst>
              <a:ext uri="{FF2B5EF4-FFF2-40B4-BE49-F238E27FC236}">
                <a16:creationId xmlns:a16="http://schemas.microsoft.com/office/drawing/2014/main" id="{0FED992E-CB2B-D97A-A9EF-96639C5C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66082">
            <a:off x="4120673" y="1370728"/>
            <a:ext cx="4376796" cy="2610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4FF738-49F5-DC6C-2E17-77B118361BF9}"/>
              </a:ext>
            </a:extLst>
          </p:cNvPr>
          <p:cNvSpPr txBox="1"/>
          <p:nvPr/>
        </p:nvSpPr>
        <p:spPr>
          <a:xfrm rot="21175376">
            <a:off x="4971101" y="4099903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dirty="0">
                <a:latin typeface="Arial" panose="020B0604020202020204" pitchFamily="34" charset="0"/>
                <a:cs typeface="Arial" panose="020B0604020202020204" pitchFamily="34" charset="0"/>
              </a:rPr>
              <a:t>Scott Holmes</a:t>
            </a:r>
          </a:p>
        </p:txBody>
      </p:sp>
    </p:spTree>
    <p:extLst>
      <p:ext uri="{BB962C8B-B14F-4D97-AF65-F5344CB8AC3E}">
        <p14:creationId xmlns:p14="http://schemas.microsoft.com/office/powerpoint/2010/main" val="8723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7EE77-9926-3F03-1308-17E709B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A04BA61-EDA3-559A-D8C1-5051CD362156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Loihi</a:t>
            </a: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0C296-0AA3-C426-E39F-C539609DF22A}"/>
              </a:ext>
            </a:extLst>
          </p:cNvPr>
          <p:cNvSpPr txBox="1"/>
          <p:nvPr/>
        </p:nvSpPr>
        <p:spPr>
          <a:xfrm>
            <a:off x="3412701" y="4616031"/>
            <a:ext cx="2302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DOI 10.1109/SiPS52927.2021.00053</a:t>
            </a:r>
          </a:p>
        </p:txBody>
      </p:sp>
      <p:pic>
        <p:nvPicPr>
          <p:cNvPr id="11" name="Picture 10" descr="A diagram of a circuit&#10;&#10;AI-generated content may be incorrect.">
            <a:extLst>
              <a:ext uri="{FF2B5EF4-FFF2-40B4-BE49-F238E27FC236}">
                <a16:creationId xmlns:a16="http://schemas.microsoft.com/office/drawing/2014/main" id="{87DB0C59-ADCB-941B-A5C0-7426FAEC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37" y="1944019"/>
            <a:ext cx="2493264" cy="2451210"/>
          </a:xfrm>
          <a:prstGeom prst="rect">
            <a:avLst/>
          </a:prstGeom>
        </p:spPr>
      </p:pic>
      <p:pic>
        <p:nvPicPr>
          <p:cNvPr id="13" name="Picture 12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55C3A25C-E5BB-DBC6-5B67-2C7DAD3C8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97" y="960009"/>
            <a:ext cx="2493264" cy="877824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7C18CE8B-110E-564D-7A34-D59DD07A6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012" y="1067722"/>
            <a:ext cx="5084465" cy="1504028"/>
          </a:xfrm>
          <a:prstGeom prst="rect">
            <a:avLst/>
          </a:prstGeom>
        </p:spPr>
      </p:pic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092A6BB1-13FA-505F-B9BE-E05D31546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453" y="2504280"/>
            <a:ext cx="3260867" cy="20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8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66F84-A9D1-501F-72B1-8AED461D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3910B9A-8705-39F7-25C7-799E3CD5FF68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LLM on </a:t>
            </a:r>
            <a:r>
              <a:rPr lang="en-US" altLang="en-US" sz="3200" dirty="0" err="1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Loihi</a:t>
            </a: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9DEA4-7DE8-C2FC-983D-E88B46EFED85}"/>
              </a:ext>
            </a:extLst>
          </p:cNvPr>
          <p:cNvSpPr txBox="1"/>
          <p:nvPr/>
        </p:nvSpPr>
        <p:spPr>
          <a:xfrm>
            <a:off x="3412701" y="4616031"/>
            <a:ext cx="23026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arXiv:2503.18002v2</a:t>
            </a:r>
          </a:p>
        </p:txBody>
      </p:sp>
      <p:pic>
        <p:nvPicPr>
          <p:cNvPr id="5" name="Picture 4" descr="A document with text and a yellow mark&#10;&#10;AI-generated content may be incorrect.">
            <a:extLst>
              <a:ext uri="{FF2B5EF4-FFF2-40B4-BE49-F238E27FC236}">
                <a16:creationId xmlns:a16="http://schemas.microsoft.com/office/drawing/2014/main" id="{4612BA46-850B-1B46-4CD0-1B41B59B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" y="1069855"/>
            <a:ext cx="4704646" cy="3138003"/>
          </a:xfrm>
          <a:prstGeom prst="rect">
            <a:avLst/>
          </a:prstGeom>
        </p:spPr>
      </p:pic>
      <p:pic>
        <p:nvPicPr>
          <p:cNvPr id="8" name="Picture 7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93E265C2-E0D1-8DAD-E8BD-51D7CC95E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61" y="1652227"/>
            <a:ext cx="4911139" cy="1946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FADC7-E3A9-C222-E4D4-ADEC1B24F1E8}"/>
              </a:ext>
            </a:extLst>
          </p:cNvPr>
          <p:cNvSpPr txBox="1"/>
          <p:nvPr/>
        </p:nvSpPr>
        <p:spPr>
          <a:xfrm>
            <a:off x="4516096" y="3645842"/>
            <a:ext cx="3815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is that gain performance not impressive?</a:t>
            </a:r>
          </a:p>
        </p:txBody>
      </p:sp>
    </p:spTree>
    <p:extLst>
      <p:ext uri="{BB962C8B-B14F-4D97-AF65-F5344CB8AC3E}">
        <p14:creationId xmlns:p14="http://schemas.microsoft.com/office/powerpoint/2010/main" val="83253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82D87-D0A1-6D3E-E548-647014606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3FEE4AE-280A-499D-0C79-C516CF11E0F9}"/>
              </a:ext>
            </a:extLst>
          </p:cNvPr>
          <p:cNvSpPr txBox="1">
            <a:spLocks noChangeArrowheads="1"/>
          </p:cNvSpPr>
          <p:nvPr/>
        </p:nvSpPr>
        <p:spPr>
          <a:xfrm>
            <a:off x="-7951" y="495665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Akida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2161-30E3-4586-E01D-40244FDAE013}"/>
              </a:ext>
            </a:extLst>
          </p:cNvPr>
          <p:cNvSpPr txBox="1"/>
          <p:nvPr/>
        </p:nvSpPr>
        <p:spPr>
          <a:xfrm>
            <a:off x="477080" y="960009"/>
            <a:ext cx="832554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Akida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Vanarse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2019) is the first commercial neuromorphic processor, commercially available since August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BrainChip's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Akida is an ultra-low-power neuromorphic processor inspired by the brain’s neural architecture. It accelerates complex AI at the edge through event-based processing, on-chip learning abilities, and support form advanced neural networks like CNNs, RNNs &amp; custom Temporal Event-based Nets.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Temporal Event-based Neural Networks (TENNs), which combine spatial and temporal convolutions to efficiently process sequential spatiotemporal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Akida’s ecosystem provides a free chip emulator, TensorFlow compatible framework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MetaTF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for the transformation of convolutional and fully connected neural networks into SNN, and a set of pre-trained models.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49961B2F-5C89-1961-6E36-0BCB448A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26" y="3422222"/>
            <a:ext cx="2684747" cy="12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15416</TotalTime>
  <Words>2847</Words>
  <Application>Microsoft Macintosh PowerPoint</Application>
  <PresentationFormat>On-screen Show (16:9)</PresentationFormat>
  <Paragraphs>473</Paragraphs>
  <Slides>67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Calibri</vt:lpstr>
      <vt:lpstr>Calibri Light</vt:lpstr>
      <vt:lpstr>Times</vt:lpstr>
      <vt:lpstr>Zapf Dingbats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computation? </vt:lpstr>
      <vt:lpstr>Intrinsic vs designed computation</vt:lpstr>
      <vt:lpstr>What is Unconventional Computing (UCOMP)?</vt:lpstr>
      <vt:lpstr>Today’s unconventional computing spectrum (1)</vt:lpstr>
      <vt:lpstr>Today’s unconventional computing topics spectrum (2)</vt:lpstr>
      <vt:lpstr>The unconventional computing spectrum over time</vt:lpstr>
      <vt:lpstr>The unconventional computing time horizon</vt:lpstr>
      <vt:lpstr>Hype or computation?</vt:lpstr>
      <vt:lpstr>UCOMP supporters</vt:lpstr>
      <vt:lpstr>Evolution of the popularity of “unconventional computing”</vt:lpstr>
      <vt:lpstr>The decline of traditional computer architecture</vt:lpstr>
      <vt:lpstr>Popularity of selected individual UCOMP approaches</vt:lpstr>
      <vt:lpstr>PowerPoint Presentation</vt:lpstr>
      <vt:lpstr>What is material and Physical Reservoir Computing (PRC)?</vt:lpstr>
      <vt:lpstr>Questions of interest for Physical Reservoir Computing (PRC)</vt:lpstr>
      <vt:lpstr>Pattern recognition in a bucket (1)</vt:lpstr>
      <vt:lpstr>Pattern recognition in a bucket (2)</vt:lpstr>
      <vt:lpstr>PowerPoint Presentation</vt:lpstr>
      <vt:lpstr>Plant reservoir computing</vt:lpstr>
      <vt:lpstr>PowerPoint Presentation</vt:lpstr>
      <vt:lpstr>Reservoirs with atomic switch networks</vt:lpstr>
      <vt:lpstr>Dynamic memristors for temporal information processing</vt:lpstr>
      <vt:lpstr>Reconfigurable perovskite nickelate electronics</vt:lpstr>
      <vt:lpstr>First Josephson Junction (JJ) reservoir (1)</vt:lpstr>
      <vt:lpstr>First Josephson junction reservoir (2)</vt:lpstr>
      <vt:lpstr>PowerPoint Presentation</vt:lpstr>
      <vt:lpstr>PowerPoint Presentation</vt:lpstr>
      <vt:lpstr>Open problems, challenges, and opportunities</vt:lpstr>
      <vt:lpstr>Quo vadis?</vt:lpstr>
      <vt:lpstr>What are good metrics to evaluate UCOMP approaches?</vt:lpstr>
      <vt:lpstr>The goals and drivers have changed and keep changing</vt:lpstr>
      <vt:lpstr>Deep co-design: our best path forward?</vt:lpstr>
      <vt:lpstr>Deep co-design across the entire stack</vt:lpstr>
      <vt:lpstr>Deep co-design: what we need to make this happen…</vt:lpstr>
      <vt:lpstr>PowerPoint Presentation</vt:lpstr>
      <vt:lpstr>Where should we look for the next big thing?</vt:lpstr>
      <vt:lpstr>Look for specialists, not generalists</vt:lpstr>
      <vt:lpstr>Action items for the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632</cp:revision>
  <cp:lastPrinted>2025-05-19T20:32:47Z</cp:lastPrinted>
  <dcterms:created xsi:type="dcterms:W3CDTF">2020-09-27T22:07:31Z</dcterms:created>
  <dcterms:modified xsi:type="dcterms:W3CDTF">2025-08-14T17:06:55Z</dcterms:modified>
</cp:coreProperties>
</file>